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65" r:id="rId4"/>
    <p:sldId id="26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7" r:id="rId13"/>
    <p:sldId id="286" r:id="rId14"/>
    <p:sldId id="287" r:id="rId15"/>
    <p:sldId id="288" r:id="rId16"/>
    <p:sldId id="290" r:id="rId17"/>
    <p:sldId id="291" r:id="rId18"/>
    <p:sldId id="269" r:id="rId19"/>
    <p:sldId id="292" r:id="rId20"/>
    <p:sldId id="273" r:id="rId21"/>
    <p:sldId id="272" r:id="rId22"/>
    <p:sldId id="293" r:id="rId23"/>
    <p:sldId id="271" r:id="rId24"/>
    <p:sldId id="274" r:id="rId25"/>
    <p:sldId id="295" r:id="rId26"/>
    <p:sldId id="296" r:id="rId2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C45C7E-2F85-45CD-B67E-7B86381F4599}" type="datetimeFigureOut">
              <a:rPr lang="id-ID" smtClean="0"/>
              <a:t>25/01/2022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E7DE50-5ACD-48B7-9038-3CE0CD20AEF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51040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7DE50-5ACD-48B7-9038-3CE0CD20AEFE}" type="slidenum">
              <a:rPr lang="id-ID" smtClean="0"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82487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7DE50-5ACD-48B7-9038-3CE0CD20AEFE}" type="slidenum">
              <a:rPr lang="id-ID" smtClean="0"/>
              <a:t>22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83988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7DE50-5ACD-48B7-9038-3CE0CD20AEFE}" type="slidenum">
              <a:rPr lang="id-ID" smtClean="0"/>
              <a:t>23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579943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7DE50-5ACD-48B7-9038-3CE0CD20AEFE}" type="slidenum">
              <a:rPr lang="id-ID" smtClean="0"/>
              <a:t>25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839888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7DE50-5ACD-48B7-9038-3CE0CD20AEFE}" type="slidenum">
              <a:rPr lang="id-ID" smtClean="0"/>
              <a:t>26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83988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9433-DEA2-4EAE-AAF7-46D12B277D9B}" type="datetimeFigureOut">
              <a:rPr lang="id-ID" smtClean="0"/>
              <a:t>25/01/2022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0DE6E-FDEB-440F-9A70-2DE411CB0AB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84461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9433-DEA2-4EAE-AAF7-46D12B277D9B}" type="datetimeFigureOut">
              <a:rPr lang="id-ID" smtClean="0"/>
              <a:t>25/01/2022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0DE6E-FDEB-440F-9A70-2DE411CB0AB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84011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9433-DEA2-4EAE-AAF7-46D12B277D9B}" type="datetimeFigureOut">
              <a:rPr lang="id-ID" smtClean="0"/>
              <a:t>25/01/2022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0DE6E-FDEB-440F-9A70-2DE411CB0AB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63068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9433-DEA2-4EAE-AAF7-46D12B277D9B}" type="datetimeFigureOut">
              <a:rPr lang="id-ID" smtClean="0"/>
              <a:t>25/01/2022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0DE6E-FDEB-440F-9A70-2DE411CB0AB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75109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9433-DEA2-4EAE-AAF7-46D12B277D9B}" type="datetimeFigureOut">
              <a:rPr lang="id-ID" smtClean="0"/>
              <a:t>25/01/2022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0DE6E-FDEB-440F-9A70-2DE411CB0AB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85359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9433-DEA2-4EAE-AAF7-46D12B277D9B}" type="datetimeFigureOut">
              <a:rPr lang="id-ID" smtClean="0"/>
              <a:t>25/01/2022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0DE6E-FDEB-440F-9A70-2DE411CB0AB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03502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9433-DEA2-4EAE-AAF7-46D12B277D9B}" type="datetimeFigureOut">
              <a:rPr lang="id-ID" smtClean="0"/>
              <a:t>25/01/2022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0DE6E-FDEB-440F-9A70-2DE411CB0AB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28919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9433-DEA2-4EAE-AAF7-46D12B277D9B}" type="datetimeFigureOut">
              <a:rPr lang="id-ID" smtClean="0"/>
              <a:t>25/01/2022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0DE6E-FDEB-440F-9A70-2DE411CB0AB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05405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9433-DEA2-4EAE-AAF7-46D12B277D9B}" type="datetimeFigureOut">
              <a:rPr lang="id-ID" smtClean="0"/>
              <a:t>25/01/2022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0DE6E-FDEB-440F-9A70-2DE411CB0AB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50787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9433-DEA2-4EAE-AAF7-46D12B277D9B}" type="datetimeFigureOut">
              <a:rPr lang="id-ID" smtClean="0"/>
              <a:t>25/01/2022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0DE6E-FDEB-440F-9A70-2DE411CB0AB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834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9433-DEA2-4EAE-AAF7-46D12B277D9B}" type="datetimeFigureOut">
              <a:rPr lang="id-ID" smtClean="0"/>
              <a:t>25/01/2022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0DE6E-FDEB-440F-9A70-2DE411CB0AB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85648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59433-DEA2-4EAE-AAF7-46D12B277D9B}" type="datetimeFigureOut">
              <a:rPr lang="id-ID" smtClean="0"/>
              <a:t>25/01/2022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0DE6E-FDEB-440F-9A70-2DE411CB0AB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88737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2492896"/>
            <a:ext cx="7772400" cy="1470025"/>
          </a:xfrm>
        </p:spPr>
        <p:txBody>
          <a:bodyPr>
            <a:normAutofit/>
          </a:bodyPr>
          <a:lstStyle/>
          <a:p>
            <a:r>
              <a:rPr lang="id-ID" b="1" dirty="0"/>
              <a:t>TEKNIK FORECASTING DAN ANGGARAN PENJUALAN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49080"/>
            <a:ext cx="6400800" cy="864096"/>
          </a:xfrm>
        </p:spPr>
        <p:txBody>
          <a:bodyPr>
            <a:normAutofit/>
          </a:bodyPr>
          <a:lstStyle/>
          <a:p>
            <a:r>
              <a:rPr lang="id-ID" b="1" dirty="0"/>
              <a:t>TM - 02</a:t>
            </a:r>
          </a:p>
          <a:p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281992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352928" cy="648072"/>
          </a:xfrm>
        </p:spPr>
        <p:txBody>
          <a:bodyPr>
            <a:noAutofit/>
          </a:bodyPr>
          <a:lstStyle/>
          <a:p>
            <a:pPr algn="l"/>
            <a:r>
              <a:rPr lang="id-ID" sz="3600" dirty="0"/>
              <a:t>Penerapan Garis Trend Secara Bebas: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196752"/>
            <a:ext cx="8280920" cy="5256584"/>
          </a:xfrm>
        </p:spPr>
        <p:txBody>
          <a:bodyPr>
            <a:normAutofit/>
          </a:bodyPr>
          <a:lstStyle/>
          <a:p>
            <a:pPr algn="just"/>
            <a:r>
              <a:rPr lang="id-ID" sz="2800" dirty="0"/>
              <a:t>   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078109"/>
              </p:ext>
            </p:extLst>
          </p:nvPr>
        </p:nvGraphicFramePr>
        <p:xfrm>
          <a:off x="899592" y="1397000"/>
          <a:ext cx="7272808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6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/>
                        <a:t>Tahun</a:t>
                      </a:r>
                    </a:p>
                    <a:p>
                      <a:pPr algn="ctr"/>
                      <a:r>
                        <a:rPr lang="id-ID" sz="2400" dirty="0"/>
                        <a:t>(X)</a:t>
                      </a:r>
                    </a:p>
                    <a:p>
                      <a:pPr algn="ctr"/>
                      <a:endParaRPr lang="id-ID" sz="2400" dirty="0"/>
                    </a:p>
                    <a:p>
                      <a:pPr algn="ctr"/>
                      <a:r>
                        <a:rPr lang="id-ID" sz="2400" dirty="0"/>
                        <a:t>T1</a:t>
                      </a:r>
                    </a:p>
                    <a:p>
                      <a:pPr algn="ctr"/>
                      <a:r>
                        <a:rPr lang="id-ID" sz="2400" dirty="0"/>
                        <a:t>T2</a:t>
                      </a:r>
                    </a:p>
                    <a:p>
                      <a:pPr algn="ctr"/>
                      <a:r>
                        <a:rPr lang="id-ID" sz="2400" dirty="0"/>
                        <a:t>T3</a:t>
                      </a:r>
                    </a:p>
                    <a:p>
                      <a:pPr algn="ctr"/>
                      <a:r>
                        <a:rPr lang="id-ID" sz="2400" dirty="0"/>
                        <a:t>T4</a:t>
                      </a:r>
                    </a:p>
                    <a:p>
                      <a:pPr algn="ctr"/>
                      <a:r>
                        <a:rPr lang="id-ID" sz="2400" dirty="0"/>
                        <a:t>T5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/>
                        <a:t>Penjualan</a:t>
                      </a:r>
                      <a:r>
                        <a:rPr lang="id-ID" sz="2400" baseline="0" dirty="0"/>
                        <a:t> (dalam Unit)</a:t>
                      </a:r>
                    </a:p>
                    <a:p>
                      <a:pPr algn="ctr"/>
                      <a:endParaRPr lang="id-ID" sz="2400" baseline="0" dirty="0"/>
                    </a:p>
                    <a:p>
                      <a:pPr algn="ctr"/>
                      <a:endParaRPr lang="id-ID" sz="2400" baseline="0" dirty="0"/>
                    </a:p>
                    <a:p>
                      <a:pPr algn="ctr"/>
                      <a:r>
                        <a:rPr lang="id-ID" sz="2400" baseline="0" dirty="0"/>
                        <a:t>130</a:t>
                      </a:r>
                    </a:p>
                    <a:p>
                      <a:pPr algn="ctr"/>
                      <a:r>
                        <a:rPr lang="id-ID" sz="2400" baseline="0" dirty="0"/>
                        <a:t>145</a:t>
                      </a:r>
                    </a:p>
                    <a:p>
                      <a:pPr algn="ctr"/>
                      <a:r>
                        <a:rPr lang="id-ID" sz="2400" baseline="0" dirty="0"/>
                        <a:t>150</a:t>
                      </a:r>
                    </a:p>
                    <a:p>
                      <a:pPr algn="ctr"/>
                      <a:r>
                        <a:rPr lang="id-ID" sz="2400" baseline="0" dirty="0"/>
                        <a:t>165</a:t>
                      </a:r>
                    </a:p>
                    <a:p>
                      <a:pPr algn="ctr"/>
                      <a:r>
                        <a:rPr lang="id-ID" sz="2400" baseline="0" dirty="0"/>
                        <a:t>170</a:t>
                      </a:r>
                      <a:endParaRPr lang="id-ID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425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980728"/>
            <a:ext cx="8280920" cy="540060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d-ID" sz="2400" dirty="0">
                <a:ln>
                  <a:solidFill>
                    <a:sysClr val="windowText" lastClr="000000"/>
                  </a:solidFill>
                </a:ln>
              </a:rPr>
              <a:t>Penerapan Garis Trend Secara Bebas</a:t>
            </a:r>
          </a:p>
          <a:p>
            <a:pPr algn="just"/>
            <a:endParaRPr lang="id-ID" sz="2400" dirty="0">
              <a:ln>
                <a:solidFill>
                  <a:sysClr val="windowText" lastClr="000000"/>
                </a:solidFill>
              </a:ln>
            </a:endParaRPr>
          </a:p>
          <a:p>
            <a:pPr algn="just"/>
            <a:r>
              <a:rPr lang="id-ID" sz="2400" dirty="0">
                <a:ln>
                  <a:solidFill>
                    <a:sysClr val="windowText" lastClr="000000"/>
                  </a:solidFill>
                </a:ln>
              </a:rPr>
              <a:t>       180 -</a:t>
            </a:r>
          </a:p>
          <a:p>
            <a:pPr algn="just"/>
            <a:r>
              <a:rPr lang="id-ID" sz="2400" dirty="0">
                <a:ln>
                  <a:solidFill>
                    <a:sysClr val="windowText" lastClr="000000"/>
                  </a:solidFill>
                </a:ln>
              </a:rPr>
              <a:t>       170 -                              .   </a:t>
            </a:r>
          </a:p>
          <a:p>
            <a:pPr algn="just"/>
            <a:r>
              <a:rPr lang="id-ID" sz="2400" dirty="0">
                <a:ln>
                  <a:solidFill>
                    <a:sysClr val="windowText" lastClr="000000"/>
                  </a:solidFill>
                </a:ln>
              </a:rPr>
              <a:t>       160 -</a:t>
            </a:r>
          </a:p>
          <a:p>
            <a:pPr algn="just"/>
            <a:r>
              <a:rPr lang="id-ID" sz="2400" dirty="0">
                <a:ln>
                  <a:solidFill>
                    <a:sysClr val="windowText" lastClr="000000"/>
                  </a:solidFill>
                </a:ln>
              </a:rPr>
              <a:t>       150 -           </a:t>
            </a:r>
          </a:p>
          <a:p>
            <a:pPr algn="just"/>
            <a:r>
              <a:rPr lang="id-ID" sz="2400" dirty="0">
                <a:ln>
                  <a:solidFill>
                    <a:sysClr val="windowText" lastClr="000000"/>
                  </a:solidFill>
                </a:ln>
              </a:rPr>
              <a:t>       140 - </a:t>
            </a:r>
          </a:p>
          <a:p>
            <a:pPr algn="just"/>
            <a:r>
              <a:rPr lang="id-ID" sz="2400" dirty="0">
                <a:ln>
                  <a:solidFill>
                    <a:sysClr val="windowText" lastClr="000000"/>
                  </a:solidFill>
                </a:ln>
              </a:rPr>
              <a:t>       130 -       .  </a:t>
            </a:r>
          </a:p>
          <a:p>
            <a:pPr algn="just"/>
            <a:endParaRPr lang="id-ID" sz="2400" dirty="0">
              <a:ln>
                <a:solidFill>
                  <a:sysClr val="windowText" lastClr="000000"/>
                </a:solidFill>
              </a:ln>
            </a:endParaRPr>
          </a:p>
          <a:p>
            <a:pPr algn="just"/>
            <a:r>
              <a:rPr lang="id-ID" sz="2400" dirty="0">
                <a:ln>
                  <a:solidFill>
                    <a:sysClr val="windowText" lastClr="000000"/>
                  </a:solidFill>
                </a:ln>
              </a:rPr>
              <a:t>                    </a:t>
            </a:r>
          </a:p>
          <a:p>
            <a:pPr algn="just"/>
            <a:r>
              <a:rPr lang="id-ID" sz="2400" dirty="0">
                <a:ln>
                  <a:solidFill>
                    <a:sysClr val="windowText" lastClr="000000"/>
                  </a:solidFill>
                </a:ln>
              </a:rPr>
              <a:t>                       .        .        .        .        .        .  </a:t>
            </a:r>
          </a:p>
          <a:p>
            <a:pPr algn="just"/>
            <a:r>
              <a:rPr lang="id-ID" sz="2400" dirty="0">
                <a:ln>
                  <a:solidFill>
                    <a:sysClr val="windowText" lastClr="000000"/>
                  </a:solidFill>
                </a:ln>
              </a:rPr>
              <a:t>                      x1     x2     x3     x4     x5     x6 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547664" y="1340768"/>
            <a:ext cx="0" cy="3456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547664" y="5733256"/>
            <a:ext cx="41764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547664" y="2119350"/>
            <a:ext cx="367240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-1116632" y="0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20072" y="2191358"/>
            <a:ext cx="0" cy="35418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1547664" y="1556792"/>
            <a:ext cx="4536504" cy="3384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547664" y="4797152"/>
            <a:ext cx="281136" cy="1558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1403648" y="4953000"/>
            <a:ext cx="425152" cy="666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403648" y="5019675"/>
            <a:ext cx="425152" cy="209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1119064" y="5229200"/>
            <a:ext cx="709736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-1116632" y="0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119064" y="5301208"/>
            <a:ext cx="49716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1508212" y="5517232"/>
            <a:ext cx="10801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1979712" y="3962307"/>
            <a:ext cx="216024" cy="9127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2195736" y="3962307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059832" y="396230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3059832" y="3068960"/>
            <a:ext cx="0" cy="8933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3059832" y="1916832"/>
            <a:ext cx="1368152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8755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332657"/>
            <a:ext cx="8136904" cy="1080119"/>
          </a:xfrm>
        </p:spPr>
        <p:txBody>
          <a:bodyPr>
            <a:normAutofit fontScale="90000"/>
          </a:bodyPr>
          <a:lstStyle/>
          <a:p>
            <a:pPr algn="just"/>
            <a:r>
              <a:rPr lang="id-ID" b="1" dirty="0">
                <a:solidFill>
                  <a:srgbClr val="00B0F0"/>
                </a:solidFill>
              </a:rPr>
              <a:t>Penerapan Garis Trend dengan Metode Setengah Rata-rata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628800"/>
            <a:ext cx="8136904" cy="482453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d-ID" b="1" dirty="0">
                <a:solidFill>
                  <a:srgbClr val="C00000"/>
                </a:solidFill>
              </a:rPr>
              <a:t>Persamaan :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      Y = a + bX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Dimana :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      a = Rata-rata kelompok I</a:t>
            </a:r>
          </a:p>
          <a:p>
            <a:pPr algn="just"/>
            <a:endParaRPr lang="id-ID" dirty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id-ID" dirty="0">
                <a:solidFill>
                  <a:schemeClr val="tx1"/>
                </a:solidFill>
              </a:rPr>
              <a:t>               X kelompok II – X kelompok I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id-ID" dirty="0">
                <a:solidFill>
                  <a:schemeClr val="tx1"/>
                </a:solidFill>
              </a:rPr>
              <a:t>       b = 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id-ID" dirty="0">
                <a:solidFill>
                  <a:schemeClr val="tx1"/>
                </a:solidFill>
              </a:rPr>
              <a:t>                                       n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       n = Jumlah tahun dalam kelompok II dan I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       X = Jumlah tahun dihitung dari periode dasar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907704" y="4581128"/>
            <a:ext cx="4464496" cy="720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84542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352928" cy="966936"/>
          </a:xfrm>
        </p:spPr>
        <p:txBody>
          <a:bodyPr>
            <a:noAutofit/>
          </a:bodyPr>
          <a:lstStyle/>
          <a:p>
            <a:pPr algn="l"/>
            <a:r>
              <a:rPr lang="id-ID" sz="3600" dirty="0"/>
              <a:t>Data Penjualan tahun  T1 – T8 sbb. 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196752"/>
            <a:ext cx="8280920" cy="5256584"/>
          </a:xfrm>
        </p:spPr>
        <p:txBody>
          <a:bodyPr>
            <a:normAutofit/>
          </a:bodyPr>
          <a:lstStyle/>
          <a:p>
            <a:pPr algn="just"/>
            <a:r>
              <a:rPr lang="id-ID" sz="2800" dirty="0"/>
              <a:t>   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787777"/>
              </p:ext>
            </p:extLst>
          </p:nvPr>
        </p:nvGraphicFramePr>
        <p:xfrm>
          <a:off x="539552" y="1556792"/>
          <a:ext cx="8064896" cy="41148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597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25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846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/>
                        <a:t>Tahun</a:t>
                      </a:r>
                    </a:p>
                    <a:p>
                      <a:pPr algn="ctr"/>
                      <a:r>
                        <a:rPr lang="id-ID" sz="2400" dirty="0"/>
                        <a:t>(n)</a:t>
                      </a:r>
                    </a:p>
                    <a:p>
                      <a:pPr algn="ctr"/>
                      <a:endParaRPr lang="id-ID" sz="2400" dirty="0"/>
                    </a:p>
                    <a:p>
                      <a:pPr algn="ctr"/>
                      <a:r>
                        <a:rPr lang="id-ID" sz="2400" dirty="0"/>
                        <a:t>T1</a:t>
                      </a:r>
                    </a:p>
                    <a:p>
                      <a:pPr algn="ctr"/>
                      <a:r>
                        <a:rPr lang="id-ID" sz="2400" dirty="0"/>
                        <a:t>T2</a:t>
                      </a:r>
                    </a:p>
                    <a:p>
                      <a:pPr algn="ctr"/>
                      <a:r>
                        <a:rPr lang="id-ID" sz="2400" dirty="0"/>
                        <a:t>T3</a:t>
                      </a:r>
                    </a:p>
                    <a:p>
                      <a:pPr algn="ctr"/>
                      <a:r>
                        <a:rPr lang="id-ID" sz="2400" dirty="0"/>
                        <a:t>T4</a:t>
                      </a:r>
                    </a:p>
                    <a:p>
                      <a:pPr algn="ctr"/>
                      <a:r>
                        <a:rPr lang="id-ID" sz="2400" dirty="0"/>
                        <a:t>T5</a:t>
                      </a:r>
                    </a:p>
                    <a:p>
                      <a:pPr algn="ctr"/>
                      <a:r>
                        <a:rPr lang="id-ID" sz="2400" dirty="0"/>
                        <a:t>T6</a:t>
                      </a:r>
                    </a:p>
                    <a:p>
                      <a:pPr algn="ctr"/>
                      <a:r>
                        <a:rPr lang="id-ID" sz="2400" dirty="0"/>
                        <a:t>T7</a:t>
                      </a:r>
                    </a:p>
                    <a:p>
                      <a:pPr algn="ctr"/>
                      <a:r>
                        <a:rPr lang="id-ID" sz="2400" dirty="0"/>
                        <a:t>T8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/>
                        <a:t>Penjualan</a:t>
                      </a:r>
                      <a:r>
                        <a:rPr lang="id-ID" sz="2400" baseline="0" dirty="0"/>
                        <a:t> (ribuan )</a:t>
                      </a:r>
                    </a:p>
                    <a:p>
                      <a:pPr algn="ctr"/>
                      <a:r>
                        <a:rPr lang="id-ID" sz="2400" baseline="0" dirty="0"/>
                        <a:t>(Y)</a:t>
                      </a:r>
                    </a:p>
                    <a:p>
                      <a:pPr algn="ctr"/>
                      <a:r>
                        <a:rPr lang="id-ID" sz="2400" baseline="0" dirty="0"/>
                        <a:t>1.800</a:t>
                      </a:r>
                    </a:p>
                    <a:p>
                      <a:pPr algn="ctr"/>
                      <a:r>
                        <a:rPr lang="id-ID" sz="2400" baseline="0" dirty="0"/>
                        <a:t>1.900</a:t>
                      </a:r>
                    </a:p>
                    <a:p>
                      <a:pPr algn="ctr"/>
                      <a:r>
                        <a:rPr lang="id-ID" sz="2400" baseline="0" dirty="0"/>
                        <a:t>2.000</a:t>
                      </a:r>
                    </a:p>
                    <a:p>
                      <a:pPr algn="ctr"/>
                      <a:r>
                        <a:rPr lang="id-ID" sz="2400" baseline="0" dirty="0"/>
                        <a:t>1.950</a:t>
                      </a:r>
                    </a:p>
                    <a:p>
                      <a:pPr algn="ctr"/>
                      <a:r>
                        <a:rPr lang="id-ID" sz="2400" baseline="0" dirty="0"/>
                        <a:t>1.900</a:t>
                      </a:r>
                    </a:p>
                    <a:p>
                      <a:pPr algn="ctr"/>
                      <a:r>
                        <a:rPr lang="id-ID" sz="2400" baseline="0" dirty="0"/>
                        <a:t>1.950</a:t>
                      </a:r>
                    </a:p>
                    <a:p>
                      <a:pPr algn="ctr"/>
                      <a:r>
                        <a:rPr lang="id-ID" sz="2400" baseline="0" dirty="0"/>
                        <a:t>2.000</a:t>
                      </a:r>
                    </a:p>
                    <a:p>
                      <a:pPr algn="ctr"/>
                      <a:r>
                        <a:rPr lang="id-ID" sz="2400" baseline="0" dirty="0"/>
                        <a:t>2.200</a:t>
                      </a:r>
                      <a:endParaRPr lang="id-ID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id-ID" sz="2400" dirty="0"/>
                    </a:p>
                    <a:p>
                      <a:pPr algn="just"/>
                      <a:r>
                        <a:rPr lang="id-ID" sz="2400" dirty="0"/>
                        <a:t> </a:t>
                      </a:r>
                      <a:r>
                        <a:rPr lang="id-ID" sz="2400" b="1" dirty="0">
                          <a:solidFill>
                            <a:srgbClr val="C00000"/>
                          </a:solidFill>
                        </a:rPr>
                        <a:t>Dari data ini  hitung :</a:t>
                      </a:r>
                    </a:p>
                    <a:p>
                      <a:pPr algn="just"/>
                      <a:r>
                        <a:rPr lang="id-ID" sz="2400" dirty="0"/>
                        <a:t> 1. Forcast Penjualan tahun T9</a:t>
                      </a:r>
                    </a:p>
                    <a:p>
                      <a:pPr algn="just"/>
                      <a:r>
                        <a:rPr lang="id-ID" sz="2400" dirty="0"/>
                        <a:t>      dengan metode Setengah </a:t>
                      </a:r>
                    </a:p>
                    <a:p>
                      <a:pPr algn="just"/>
                      <a:r>
                        <a:rPr lang="id-ID" sz="2400" dirty="0"/>
                        <a:t>      Rata-rata.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91982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352928" cy="966936"/>
          </a:xfrm>
        </p:spPr>
        <p:txBody>
          <a:bodyPr>
            <a:noAutofit/>
          </a:bodyPr>
          <a:lstStyle/>
          <a:p>
            <a:pPr algn="l"/>
            <a:r>
              <a:rPr lang="id-ID" sz="3600" dirty="0"/>
              <a:t>Penerapan Garis Trend dengan Metode Setengah Rata-rata: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196752"/>
            <a:ext cx="8280920" cy="5256584"/>
          </a:xfrm>
        </p:spPr>
        <p:txBody>
          <a:bodyPr>
            <a:normAutofit/>
          </a:bodyPr>
          <a:lstStyle/>
          <a:p>
            <a:pPr algn="just"/>
            <a:r>
              <a:rPr lang="id-ID" sz="2800" dirty="0"/>
              <a:t>   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6634213"/>
              </p:ext>
            </p:extLst>
          </p:nvPr>
        </p:nvGraphicFramePr>
        <p:xfrm>
          <a:off x="467544" y="1556792"/>
          <a:ext cx="8548977" cy="44805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2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1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41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80560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/>
                        <a:t>Th.</a:t>
                      </a:r>
                    </a:p>
                    <a:p>
                      <a:pPr algn="ctr"/>
                      <a:r>
                        <a:rPr lang="id-ID" sz="2400" dirty="0"/>
                        <a:t>(n)</a:t>
                      </a:r>
                    </a:p>
                    <a:p>
                      <a:pPr algn="ctr"/>
                      <a:endParaRPr lang="id-ID" sz="2400" dirty="0"/>
                    </a:p>
                    <a:p>
                      <a:pPr algn="ctr"/>
                      <a:r>
                        <a:rPr lang="id-ID" sz="2400" dirty="0"/>
                        <a:t>T1</a:t>
                      </a:r>
                    </a:p>
                    <a:p>
                      <a:pPr algn="ctr"/>
                      <a:r>
                        <a:rPr lang="id-ID" sz="2400" dirty="0"/>
                        <a:t>T2</a:t>
                      </a:r>
                    </a:p>
                    <a:p>
                      <a:pPr algn="ctr"/>
                      <a:r>
                        <a:rPr lang="id-ID" sz="2400" dirty="0"/>
                        <a:t>T3</a:t>
                      </a:r>
                    </a:p>
                    <a:p>
                      <a:pPr algn="ctr"/>
                      <a:r>
                        <a:rPr lang="id-ID" sz="2400" dirty="0"/>
                        <a:t>T4</a:t>
                      </a:r>
                    </a:p>
                    <a:p>
                      <a:pPr algn="ctr"/>
                      <a:endParaRPr lang="id-ID" sz="2400" dirty="0"/>
                    </a:p>
                    <a:p>
                      <a:pPr algn="ctr"/>
                      <a:r>
                        <a:rPr lang="id-ID" sz="2400" dirty="0"/>
                        <a:t>T5</a:t>
                      </a:r>
                    </a:p>
                    <a:p>
                      <a:pPr algn="ctr"/>
                      <a:r>
                        <a:rPr lang="id-ID" sz="2400" dirty="0"/>
                        <a:t>T6</a:t>
                      </a:r>
                    </a:p>
                    <a:p>
                      <a:pPr algn="ctr"/>
                      <a:r>
                        <a:rPr lang="id-ID" sz="2400" dirty="0"/>
                        <a:t>T7</a:t>
                      </a:r>
                    </a:p>
                    <a:p>
                      <a:pPr algn="ctr"/>
                      <a:r>
                        <a:rPr lang="id-ID" sz="2400" dirty="0"/>
                        <a:t>T8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/>
                        <a:t>Penjualan</a:t>
                      </a:r>
                    </a:p>
                    <a:p>
                      <a:pPr algn="ctr"/>
                      <a:r>
                        <a:rPr lang="id-ID" sz="2400" baseline="0" dirty="0"/>
                        <a:t> (Y)</a:t>
                      </a:r>
                    </a:p>
                    <a:p>
                      <a:pPr algn="ctr"/>
                      <a:endParaRPr lang="id-ID" sz="2400" baseline="0" dirty="0"/>
                    </a:p>
                    <a:p>
                      <a:pPr algn="ctr"/>
                      <a:r>
                        <a:rPr lang="id-ID" sz="2400" baseline="0" dirty="0"/>
                        <a:t>1.800</a:t>
                      </a:r>
                    </a:p>
                    <a:p>
                      <a:pPr algn="ctr"/>
                      <a:r>
                        <a:rPr lang="id-ID" sz="2400" baseline="0" dirty="0"/>
                        <a:t>1.900</a:t>
                      </a:r>
                    </a:p>
                    <a:p>
                      <a:pPr algn="ctr"/>
                      <a:r>
                        <a:rPr lang="id-ID" sz="2400" baseline="0" dirty="0"/>
                        <a:t>2.000</a:t>
                      </a:r>
                    </a:p>
                    <a:p>
                      <a:pPr algn="ctr"/>
                      <a:r>
                        <a:rPr lang="id-ID" sz="2400" baseline="0" dirty="0"/>
                        <a:t>1.950</a:t>
                      </a:r>
                    </a:p>
                    <a:p>
                      <a:pPr algn="ctr"/>
                      <a:endParaRPr lang="id-ID" sz="2400" baseline="0" dirty="0"/>
                    </a:p>
                    <a:p>
                      <a:pPr algn="ctr"/>
                      <a:r>
                        <a:rPr lang="id-ID" sz="2400" baseline="0" dirty="0"/>
                        <a:t>1.900</a:t>
                      </a:r>
                    </a:p>
                    <a:p>
                      <a:pPr algn="ctr"/>
                      <a:r>
                        <a:rPr lang="id-ID" sz="2400" baseline="0" dirty="0"/>
                        <a:t>1.950</a:t>
                      </a:r>
                    </a:p>
                    <a:p>
                      <a:pPr algn="ctr"/>
                      <a:r>
                        <a:rPr lang="id-ID" sz="2400" baseline="0" dirty="0"/>
                        <a:t>2.000</a:t>
                      </a:r>
                    </a:p>
                    <a:p>
                      <a:pPr algn="ctr"/>
                      <a:r>
                        <a:rPr lang="id-ID" sz="2400" baseline="0" dirty="0"/>
                        <a:t>2.200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2400" dirty="0"/>
                    </a:p>
                    <a:p>
                      <a:pPr algn="ctr"/>
                      <a:r>
                        <a:rPr lang="id-ID" sz="2400" dirty="0"/>
                        <a:t>(X)</a:t>
                      </a:r>
                    </a:p>
                    <a:p>
                      <a:pPr algn="ctr"/>
                      <a:endParaRPr lang="id-ID" sz="2400" dirty="0"/>
                    </a:p>
                    <a:p>
                      <a:pPr algn="ctr"/>
                      <a:r>
                        <a:rPr lang="id-ID" sz="2400" dirty="0"/>
                        <a:t>-3</a:t>
                      </a:r>
                    </a:p>
                    <a:p>
                      <a:pPr algn="ctr"/>
                      <a:r>
                        <a:rPr lang="id-ID" sz="2400" dirty="0"/>
                        <a:t>-1</a:t>
                      </a:r>
                    </a:p>
                    <a:p>
                      <a:pPr algn="ctr"/>
                      <a:r>
                        <a:rPr lang="id-ID" sz="2400" dirty="0"/>
                        <a:t>1</a:t>
                      </a:r>
                    </a:p>
                    <a:p>
                      <a:pPr algn="ctr"/>
                      <a:r>
                        <a:rPr lang="id-ID" sz="2400" dirty="0"/>
                        <a:t>3</a:t>
                      </a:r>
                    </a:p>
                    <a:p>
                      <a:pPr algn="ctr"/>
                      <a:endParaRPr lang="id-ID" sz="2400" dirty="0"/>
                    </a:p>
                    <a:p>
                      <a:pPr algn="ctr"/>
                      <a:r>
                        <a:rPr lang="id-ID" sz="2400" dirty="0"/>
                        <a:t>5</a:t>
                      </a:r>
                    </a:p>
                    <a:p>
                      <a:pPr algn="ctr"/>
                      <a:r>
                        <a:rPr lang="id-ID" sz="2400" dirty="0"/>
                        <a:t>7</a:t>
                      </a:r>
                    </a:p>
                    <a:p>
                      <a:pPr algn="ctr"/>
                      <a:r>
                        <a:rPr lang="id-ID" sz="2400" dirty="0"/>
                        <a:t>9</a:t>
                      </a:r>
                    </a:p>
                    <a:p>
                      <a:pPr algn="ctr"/>
                      <a:r>
                        <a:rPr lang="id-ID" sz="2400" dirty="0"/>
                        <a:t>11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/>
                        <a:t>Semi</a:t>
                      </a:r>
                    </a:p>
                    <a:p>
                      <a:pPr algn="ctr"/>
                      <a:r>
                        <a:rPr lang="id-ID" sz="2400" dirty="0"/>
                        <a:t>Total</a:t>
                      </a:r>
                    </a:p>
                    <a:p>
                      <a:pPr algn="ctr"/>
                      <a:endParaRPr lang="id-ID" sz="2400" dirty="0"/>
                    </a:p>
                    <a:p>
                      <a:pPr algn="ctr"/>
                      <a:endParaRPr lang="id-ID" sz="2400" dirty="0"/>
                    </a:p>
                    <a:p>
                      <a:pPr algn="ctr"/>
                      <a:r>
                        <a:rPr lang="id-ID" sz="2400" dirty="0"/>
                        <a:t>7.650</a:t>
                      </a:r>
                    </a:p>
                    <a:p>
                      <a:pPr algn="ctr"/>
                      <a:endParaRPr lang="id-ID" sz="2400" dirty="0"/>
                    </a:p>
                    <a:p>
                      <a:pPr algn="ctr"/>
                      <a:endParaRPr lang="id-ID" sz="2400" dirty="0"/>
                    </a:p>
                    <a:p>
                      <a:pPr algn="ctr"/>
                      <a:r>
                        <a:rPr lang="id-ID" sz="2400" dirty="0"/>
                        <a:t>4th (n=4)</a:t>
                      </a:r>
                    </a:p>
                    <a:p>
                      <a:pPr algn="ctr"/>
                      <a:endParaRPr lang="id-ID" sz="2400" dirty="0"/>
                    </a:p>
                    <a:p>
                      <a:pPr algn="ctr"/>
                      <a:r>
                        <a:rPr lang="id-ID" sz="2400" dirty="0"/>
                        <a:t>8.050</a:t>
                      </a:r>
                    </a:p>
                    <a:p>
                      <a:pPr algn="ctr"/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/>
                        <a:t>Semi </a:t>
                      </a:r>
                    </a:p>
                    <a:p>
                      <a:pPr algn="ctr"/>
                      <a:r>
                        <a:rPr lang="id-ID" sz="2400" dirty="0"/>
                        <a:t>Average</a:t>
                      </a:r>
                    </a:p>
                    <a:p>
                      <a:pPr algn="ctr"/>
                      <a:endParaRPr lang="id-ID" sz="2400" dirty="0"/>
                    </a:p>
                    <a:p>
                      <a:pPr algn="ctr"/>
                      <a:endParaRPr lang="id-ID" sz="2400" dirty="0"/>
                    </a:p>
                    <a:p>
                      <a:pPr algn="l"/>
                      <a:r>
                        <a:rPr lang="id-ID" sz="2400" baseline="0" dirty="0"/>
                        <a:t>  </a:t>
                      </a:r>
                      <a:r>
                        <a:rPr lang="id-ID" sz="2400" dirty="0"/>
                        <a:t>7.650  =  1.912,5</a:t>
                      </a:r>
                    </a:p>
                    <a:p>
                      <a:pPr algn="l"/>
                      <a:r>
                        <a:rPr lang="id-ID" sz="2400" dirty="0"/>
                        <a:t>      4</a:t>
                      </a:r>
                    </a:p>
                    <a:p>
                      <a:pPr algn="l"/>
                      <a:endParaRPr lang="id-ID" sz="2400" dirty="0"/>
                    </a:p>
                    <a:p>
                      <a:pPr algn="l"/>
                      <a:endParaRPr lang="id-ID" sz="2400" dirty="0"/>
                    </a:p>
                    <a:p>
                      <a:pPr algn="l"/>
                      <a:endParaRPr lang="id-ID" sz="2400" dirty="0"/>
                    </a:p>
                    <a:p>
                      <a:pPr algn="l"/>
                      <a:r>
                        <a:rPr lang="id-ID" sz="2400" dirty="0"/>
                        <a:t> 8.050  =  2.012,5</a:t>
                      </a:r>
                    </a:p>
                    <a:p>
                      <a:pPr algn="l"/>
                      <a:r>
                        <a:rPr lang="id-ID" sz="2400" dirty="0"/>
                        <a:t>    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6516216" y="3429000"/>
            <a:ext cx="7200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444208" y="5267300"/>
            <a:ext cx="7200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74509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88641"/>
            <a:ext cx="8136904" cy="72007"/>
          </a:xfrm>
        </p:spPr>
        <p:txBody>
          <a:bodyPr>
            <a:normAutofit fontScale="90000"/>
          </a:bodyPr>
          <a:lstStyle/>
          <a:p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548680"/>
            <a:ext cx="8136904" cy="5760640"/>
          </a:xfrm>
        </p:spPr>
        <p:txBody>
          <a:bodyPr>
            <a:normAutofit lnSpcReduction="10000"/>
          </a:bodyPr>
          <a:lstStyle/>
          <a:p>
            <a:pPr algn="just"/>
            <a:r>
              <a:rPr lang="id-ID" dirty="0">
                <a:solidFill>
                  <a:schemeClr val="tx1"/>
                </a:solidFill>
              </a:rPr>
              <a:t>    a =  1.912,5</a:t>
            </a:r>
          </a:p>
          <a:p>
            <a:pPr algn="just"/>
            <a:endParaRPr lang="id-ID" dirty="0">
              <a:solidFill>
                <a:schemeClr val="tx1"/>
              </a:solidFill>
            </a:endParaRPr>
          </a:p>
          <a:p>
            <a:pPr algn="just"/>
            <a:r>
              <a:rPr lang="id-ID" dirty="0">
                <a:solidFill>
                  <a:schemeClr val="tx1"/>
                </a:solidFill>
              </a:rPr>
              <a:t>    b =  (2.012,5 – 1.912,5)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                         4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        = 25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    1 tahun bernialai 2 maka b = 25/2  =  12,5</a:t>
            </a:r>
          </a:p>
          <a:p>
            <a:pPr algn="just"/>
            <a:endParaRPr lang="id-ID" dirty="0">
              <a:solidFill>
                <a:schemeClr val="tx1"/>
              </a:solidFill>
            </a:endParaRPr>
          </a:p>
          <a:p>
            <a:pPr algn="just"/>
            <a:r>
              <a:rPr lang="id-ID" dirty="0">
                <a:solidFill>
                  <a:schemeClr val="tx1"/>
                </a:solidFill>
              </a:rPr>
              <a:t>    </a:t>
            </a:r>
            <a:r>
              <a:rPr lang="id-ID" b="1" dirty="0">
                <a:solidFill>
                  <a:schemeClr val="tx1"/>
                </a:solidFill>
              </a:rPr>
              <a:t>Persamaan garis trens :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       Y’ = 1.912,5 + 12,5X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       Y’-</a:t>
            </a:r>
            <a:r>
              <a:rPr lang="en-US" dirty="0">
                <a:solidFill>
                  <a:schemeClr val="tx1"/>
                </a:solidFill>
              </a:rPr>
              <a:t>T</a:t>
            </a:r>
            <a:r>
              <a:rPr lang="id-ID" dirty="0">
                <a:solidFill>
                  <a:schemeClr val="tx1"/>
                </a:solidFill>
              </a:rPr>
              <a:t>9 = 1.912,5 + 12,5(13) = </a:t>
            </a:r>
            <a:r>
              <a:rPr lang="id-ID" b="1" dirty="0">
                <a:solidFill>
                  <a:schemeClr val="tx1"/>
                </a:solidFill>
              </a:rPr>
              <a:t>2.075</a:t>
            </a:r>
            <a:r>
              <a:rPr lang="id-ID" dirty="0">
                <a:solidFill>
                  <a:schemeClr val="tx1"/>
                </a:solidFill>
              </a:rPr>
              <a:t>       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638722" y="2166764"/>
            <a:ext cx="32403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4805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008112"/>
          </a:xfrm>
        </p:spPr>
        <p:txBody>
          <a:bodyPr>
            <a:normAutofit fontScale="90000"/>
          </a:bodyPr>
          <a:lstStyle/>
          <a:p>
            <a:pPr algn="just"/>
            <a:r>
              <a:rPr lang="id-ID" b="1" dirty="0">
                <a:solidFill>
                  <a:srgbClr val="00B050"/>
                </a:solidFill>
              </a:rPr>
              <a:t>Penerapan Garis Trend Secara Matematis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916832"/>
            <a:ext cx="8352928" cy="4536504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AutoNum type="arabicPeriod"/>
            </a:pPr>
            <a:r>
              <a:rPr lang="id-ID" sz="4200" b="1" dirty="0">
                <a:solidFill>
                  <a:srgbClr val="00B0F0"/>
                </a:solidFill>
              </a:rPr>
              <a:t>Metode Moment</a:t>
            </a:r>
          </a:p>
          <a:p>
            <a:pPr algn="just"/>
            <a:endParaRPr lang="id-ID" sz="1200" b="1" dirty="0">
              <a:solidFill>
                <a:srgbClr val="C00000"/>
              </a:solidFill>
            </a:endParaRPr>
          </a:p>
          <a:p>
            <a:pPr algn="just"/>
            <a:r>
              <a:rPr lang="id-ID" dirty="0">
                <a:solidFill>
                  <a:schemeClr val="tx1"/>
                </a:solidFill>
              </a:rPr>
              <a:t>      </a:t>
            </a:r>
            <a:r>
              <a:rPr lang="id-ID" sz="3500" b="1" dirty="0">
                <a:solidFill>
                  <a:srgbClr val="C00000"/>
                </a:solidFill>
              </a:rPr>
              <a:t>Persamaan :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        I.    Y        = a + bX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        II.  ∑Y      = n.a + b.∑X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        III. ∑XY  =  a.∑X + b.∑X² </a:t>
            </a:r>
          </a:p>
          <a:p>
            <a:pPr algn="just"/>
            <a:endParaRPr lang="id-ID" dirty="0">
              <a:solidFill>
                <a:schemeClr val="tx1"/>
              </a:solidFill>
            </a:endParaRPr>
          </a:p>
          <a:p>
            <a:pPr algn="just"/>
            <a:r>
              <a:rPr lang="id-ID" dirty="0">
                <a:solidFill>
                  <a:schemeClr val="tx1"/>
                </a:solidFill>
              </a:rPr>
              <a:t>Persamaan II dan III untuk menghitung a dan b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Persamaan I merupakan Garis Trend yang akan di gambarkan.</a:t>
            </a:r>
          </a:p>
        </p:txBody>
      </p:sp>
    </p:spTree>
    <p:extLst>
      <p:ext uri="{BB962C8B-B14F-4D97-AF65-F5344CB8AC3E}">
        <p14:creationId xmlns:p14="http://schemas.microsoft.com/office/powerpoint/2010/main" val="41855552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352928" cy="966936"/>
          </a:xfrm>
        </p:spPr>
        <p:txBody>
          <a:bodyPr>
            <a:noAutofit/>
          </a:bodyPr>
          <a:lstStyle/>
          <a:p>
            <a:pPr algn="l"/>
            <a:r>
              <a:rPr lang="id-ID" sz="3600" dirty="0"/>
              <a:t> Metode Moment 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196752"/>
            <a:ext cx="8280920" cy="5256584"/>
          </a:xfrm>
        </p:spPr>
        <p:txBody>
          <a:bodyPr>
            <a:normAutofit/>
          </a:bodyPr>
          <a:lstStyle/>
          <a:p>
            <a:pPr algn="just"/>
            <a:r>
              <a:rPr lang="id-ID" sz="2800" dirty="0"/>
              <a:t>   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756601"/>
              </p:ext>
            </p:extLst>
          </p:nvPr>
        </p:nvGraphicFramePr>
        <p:xfrm>
          <a:off x="539552" y="1484784"/>
          <a:ext cx="8064896" cy="45720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77816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/>
                        <a:t>Th.</a:t>
                      </a:r>
                    </a:p>
                    <a:p>
                      <a:pPr algn="ctr"/>
                      <a:r>
                        <a:rPr lang="id-ID" sz="2400" dirty="0"/>
                        <a:t>(n)</a:t>
                      </a:r>
                    </a:p>
                    <a:p>
                      <a:pPr algn="ctr"/>
                      <a:endParaRPr lang="id-ID" sz="2400" dirty="0"/>
                    </a:p>
                    <a:p>
                      <a:pPr algn="ctr"/>
                      <a:r>
                        <a:rPr lang="id-ID" sz="2400" dirty="0"/>
                        <a:t>T1</a:t>
                      </a:r>
                    </a:p>
                    <a:p>
                      <a:pPr algn="ctr"/>
                      <a:r>
                        <a:rPr lang="id-ID" sz="2400" dirty="0"/>
                        <a:t>T2</a:t>
                      </a:r>
                    </a:p>
                    <a:p>
                      <a:pPr algn="ctr"/>
                      <a:r>
                        <a:rPr lang="id-ID" sz="2400" dirty="0"/>
                        <a:t>T3</a:t>
                      </a:r>
                    </a:p>
                    <a:p>
                      <a:pPr algn="ctr"/>
                      <a:r>
                        <a:rPr lang="id-ID" sz="2400" dirty="0"/>
                        <a:t>T4</a:t>
                      </a:r>
                    </a:p>
                    <a:p>
                      <a:pPr algn="ctr"/>
                      <a:r>
                        <a:rPr lang="id-ID" sz="2400" dirty="0"/>
                        <a:t>T5</a:t>
                      </a:r>
                    </a:p>
                    <a:p>
                      <a:pPr algn="ctr"/>
                      <a:r>
                        <a:rPr lang="id-ID" sz="2400" dirty="0"/>
                        <a:t>T6</a:t>
                      </a:r>
                    </a:p>
                    <a:p>
                      <a:pPr algn="ctr"/>
                      <a:r>
                        <a:rPr lang="id-ID" sz="2400" dirty="0"/>
                        <a:t>T7</a:t>
                      </a:r>
                    </a:p>
                    <a:p>
                      <a:pPr algn="ctr"/>
                      <a:r>
                        <a:rPr lang="id-ID" sz="2400" dirty="0"/>
                        <a:t>T8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/>
                        <a:t>Penjualan</a:t>
                      </a:r>
                    </a:p>
                    <a:p>
                      <a:pPr algn="ctr"/>
                      <a:r>
                        <a:rPr lang="id-ID" sz="2400" baseline="0" dirty="0"/>
                        <a:t> (Y)</a:t>
                      </a:r>
                    </a:p>
                    <a:p>
                      <a:pPr algn="ctr"/>
                      <a:endParaRPr lang="id-ID" sz="2400" baseline="0" dirty="0"/>
                    </a:p>
                    <a:p>
                      <a:pPr algn="ctr"/>
                      <a:r>
                        <a:rPr lang="id-ID" sz="2400" baseline="0" dirty="0"/>
                        <a:t>1.800</a:t>
                      </a:r>
                    </a:p>
                    <a:p>
                      <a:pPr algn="ctr"/>
                      <a:r>
                        <a:rPr lang="id-ID" sz="2400" baseline="0" dirty="0"/>
                        <a:t>1.900</a:t>
                      </a:r>
                    </a:p>
                    <a:p>
                      <a:pPr algn="ctr"/>
                      <a:r>
                        <a:rPr lang="id-ID" sz="2400" baseline="0" dirty="0"/>
                        <a:t>2.000</a:t>
                      </a:r>
                    </a:p>
                    <a:p>
                      <a:pPr algn="ctr"/>
                      <a:r>
                        <a:rPr lang="id-ID" sz="2400" baseline="0" dirty="0"/>
                        <a:t>1.950</a:t>
                      </a:r>
                    </a:p>
                    <a:p>
                      <a:pPr algn="ctr"/>
                      <a:r>
                        <a:rPr lang="id-ID" sz="2400" baseline="0" dirty="0"/>
                        <a:t>1.900</a:t>
                      </a:r>
                    </a:p>
                    <a:p>
                      <a:pPr algn="ctr"/>
                      <a:r>
                        <a:rPr lang="id-ID" sz="2400" baseline="0" dirty="0"/>
                        <a:t>1.950</a:t>
                      </a:r>
                    </a:p>
                    <a:p>
                      <a:pPr algn="ctr"/>
                      <a:r>
                        <a:rPr lang="id-ID" sz="2400" baseline="0" dirty="0"/>
                        <a:t>2.000</a:t>
                      </a:r>
                    </a:p>
                    <a:p>
                      <a:pPr algn="ctr"/>
                      <a:r>
                        <a:rPr lang="id-ID" sz="2400" baseline="0" dirty="0"/>
                        <a:t>2.200</a:t>
                      </a:r>
                      <a:endParaRPr lang="id-ID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sz="2400" dirty="0"/>
                    </a:p>
                    <a:p>
                      <a:pPr algn="ctr"/>
                      <a:r>
                        <a:rPr lang="id-ID" sz="2400" dirty="0"/>
                        <a:t>(X)</a:t>
                      </a:r>
                    </a:p>
                    <a:p>
                      <a:pPr algn="ctr"/>
                      <a:endParaRPr lang="id-ID" sz="2400" dirty="0"/>
                    </a:p>
                    <a:p>
                      <a:pPr algn="ctr"/>
                      <a:r>
                        <a:rPr lang="id-ID" sz="2400" dirty="0"/>
                        <a:t>0</a:t>
                      </a:r>
                    </a:p>
                    <a:p>
                      <a:pPr algn="ctr"/>
                      <a:r>
                        <a:rPr lang="id-ID" sz="2400" dirty="0"/>
                        <a:t>1</a:t>
                      </a:r>
                    </a:p>
                    <a:p>
                      <a:pPr algn="ctr"/>
                      <a:r>
                        <a:rPr lang="id-ID" sz="2400" dirty="0"/>
                        <a:t>2</a:t>
                      </a:r>
                    </a:p>
                    <a:p>
                      <a:pPr algn="ctr"/>
                      <a:r>
                        <a:rPr lang="id-ID" sz="2400" dirty="0"/>
                        <a:t>3</a:t>
                      </a:r>
                    </a:p>
                    <a:p>
                      <a:pPr algn="ctr"/>
                      <a:r>
                        <a:rPr lang="id-ID" sz="2400" dirty="0"/>
                        <a:t>4</a:t>
                      </a:r>
                    </a:p>
                    <a:p>
                      <a:pPr algn="ctr"/>
                      <a:r>
                        <a:rPr lang="id-ID" sz="2400" dirty="0"/>
                        <a:t>5</a:t>
                      </a:r>
                    </a:p>
                    <a:p>
                      <a:pPr algn="ctr"/>
                      <a:r>
                        <a:rPr lang="id-ID" sz="2400" dirty="0"/>
                        <a:t>6</a:t>
                      </a:r>
                    </a:p>
                    <a:p>
                      <a:pPr algn="ctr"/>
                      <a:r>
                        <a:rPr lang="id-ID" sz="2400" dirty="0"/>
                        <a:t>7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/>
                        <a:t> </a:t>
                      </a:r>
                    </a:p>
                    <a:p>
                      <a:pPr algn="ctr"/>
                      <a:r>
                        <a:rPr lang="id-ID" sz="2400" dirty="0"/>
                        <a:t>(XY)</a:t>
                      </a:r>
                    </a:p>
                    <a:p>
                      <a:pPr algn="ctr"/>
                      <a:endParaRPr lang="id-ID" sz="2400" dirty="0"/>
                    </a:p>
                    <a:p>
                      <a:pPr algn="ctr"/>
                      <a:r>
                        <a:rPr lang="en-US" sz="2400" dirty="0"/>
                        <a:t>0</a:t>
                      </a:r>
                      <a:endParaRPr lang="id-ID" sz="2400" dirty="0"/>
                    </a:p>
                    <a:p>
                      <a:pPr algn="ctr"/>
                      <a:r>
                        <a:rPr lang="id-ID" sz="2400" dirty="0"/>
                        <a:t> </a:t>
                      </a:r>
                      <a:r>
                        <a:rPr lang="en-US" sz="2400" dirty="0"/>
                        <a:t>1.900</a:t>
                      </a:r>
                    </a:p>
                    <a:p>
                      <a:pPr algn="ctr"/>
                      <a:r>
                        <a:rPr lang="en-US" sz="2400" dirty="0"/>
                        <a:t>4.000</a:t>
                      </a:r>
                    </a:p>
                    <a:p>
                      <a:pPr algn="ctr"/>
                      <a:r>
                        <a:rPr lang="en-US" sz="2400" dirty="0"/>
                        <a:t>5.850</a:t>
                      </a:r>
                    </a:p>
                    <a:p>
                      <a:pPr algn="ctr"/>
                      <a:r>
                        <a:rPr lang="en-US" sz="2400" dirty="0"/>
                        <a:t>7.600</a:t>
                      </a:r>
                    </a:p>
                    <a:p>
                      <a:pPr algn="ctr"/>
                      <a:r>
                        <a:rPr lang="en-US" sz="2400" dirty="0"/>
                        <a:t>9.750</a:t>
                      </a:r>
                    </a:p>
                    <a:p>
                      <a:pPr algn="ctr"/>
                      <a:r>
                        <a:rPr lang="en-US" sz="2400" dirty="0"/>
                        <a:t>12.000</a:t>
                      </a:r>
                    </a:p>
                    <a:p>
                      <a:pPr algn="ctr"/>
                      <a:r>
                        <a:rPr lang="en-US" sz="2400" dirty="0"/>
                        <a:t>15.400</a:t>
                      </a:r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sz="2400" dirty="0"/>
                    </a:p>
                    <a:p>
                      <a:pPr algn="ctr"/>
                      <a:r>
                        <a:rPr lang="id-ID" sz="2400" dirty="0"/>
                        <a:t>(X²)</a:t>
                      </a:r>
                    </a:p>
                    <a:p>
                      <a:pPr algn="ctr"/>
                      <a:endParaRPr lang="id-ID" sz="2400" dirty="0"/>
                    </a:p>
                    <a:p>
                      <a:pPr algn="ctr"/>
                      <a:r>
                        <a:rPr lang="en-US" sz="2400" dirty="0"/>
                        <a:t>0</a:t>
                      </a:r>
                    </a:p>
                    <a:p>
                      <a:pPr algn="ctr"/>
                      <a:r>
                        <a:rPr lang="en-US" sz="2400" dirty="0"/>
                        <a:t>1</a:t>
                      </a:r>
                    </a:p>
                    <a:p>
                      <a:pPr algn="ctr"/>
                      <a:r>
                        <a:rPr lang="en-US" sz="2400" dirty="0"/>
                        <a:t>4</a:t>
                      </a:r>
                    </a:p>
                    <a:p>
                      <a:pPr algn="ctr"/>
                      <a:r>
                        <a:rPr lang="en-US" sz="2400" dirty="0"/>
                        <a:t>9</a:t>
                      </a:r>
                    </a:p>
                    <a:p>
                      <a:pPr algn="ctr"/>
                      <a:r>
                        <a:rPr lang="en-US" sz="2400" dirty="0"/>
                        <a:t>16</a:t>
                      </a:r>
                    </a:p>
                    <a:p>
                      <a:pPr algn="ctr"/>
                      <a:r>
                        <a:rPr lang="en-US" sz="2400" dirty="0"/>
                        <a:t>25</a:t>
                      </a:r>
                    </a:p>
                    <a:p>
                      <a:pPr algn="ctr"/>
                      <a:r>
                        <a:rPr lang="en-US" sz="2400" dirty="0"/>
                        <a:t>36</a:t>
                      </a:r>
                    </a:p>
                    <a:p>
                      <a:pPr algn="ctr"/>
                      <a:r>
                        <a:rPr lang="en-US" sz="2400" dirty="0"/>
                        <a:t>49</a:t>
                      </a:r>
                      <a:r>
                        <a:rPr lang="id-ID" sz="2400" baseline="0" dirty="0"/>
                        <a:t>  </a:t>
                      </a:r>
                      <a:r>
                        <a:rPr lang="id-ID" sz="240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744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/>
                        <a:t>,n</a:t>
                      </a:r>
                      <a:r>
                        <a:rPr lang="id-ID" sz="2400" baseline="0" dirty="0"/>
                        <a:t> = 8</a:t>
                      </a:r>
                      <a:endParaRPr lang="id-ID" sz="2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/>
                        <a:t>∑Y</a:t>
                      </a:r>
                      <a:r>
                        <a:rPr lang="id-ID" sz="2400" baseline="0" dirty="0"/>
                        <a:t> = 15.700 </a:t>
                      </a:r>
                      <a:endParaRPr lang="id-ID" sz="2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/>
                        <a:t>∑X = 28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56.500</a:t>
                      </a:r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140b</a:t>
                      </a:r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5644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404665"/>
            <a:ext cx="8208912" cy="864096"/>
          </a:xfrm>
        </p:spPr>
        <p:txBody>
          <a:bodyPr/>
          <a:lstStyle/>
          <a:p>
            <a:pPr algn="just"/>
            <a:r>
              <a:rPr lang="id-ID" b="1" dirty="0">
                <a:solidFill>
                  <a:srgbClr val="00B0F0"/>
                </a:solidFill>
              </a:rPr>
              <a:t>2. Metode Least Square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8136904" cy="5040560"/>
          </a:xfrm>
        </p:spPr>
        <p:txBody>
          <a:bodyPr>
            <a:normAutofit fontScale="92500"/>
          </a:bodyPr>
          <a:lstStyle/>
          <a:p>
            <a:pPr algn="just"/>
            <a:r>
              <a:rPr lang="id-ID" dirty="0">
                <a:solidFill>
                  <a:schemeClr val="tx1"/>
                </a:solidFill>
              </a:rPr>
              <a:t>Metode ini merupakan penyederhanaan dari Trend Moment</a:t>
            </a:r>
          </a:p>
          <a:p>
            <a:pPr algn="just"/>
            <a:r>
              <a:rPr lang="id-ID" b="1" dirty="0">
                <a:solidFill>
                  <a:srgbClr val="C00000"/>
                </a:solidFill>
              </a:rPr>
              <a:t>Persamaan :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     I.  ∑Y    = n.a + b.∑X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     II. ∑XY  = a.∑X + b.∑X²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.Penyederhanaan persamaan dimana jumlah parameter X = 0 (∑X = 0), persamaan tsb menjadi :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     I.  ∑Y    = n.a       atau      a = ∑Y / n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     II. ∑XY = b.∑X²    atau      b = ∑XY / ∑X²</a:t>
            </a:r>
          </a:p>
        </p:txBody>
      </p:sp>
    </p:spTree>
    <p:extLst>
      <p:ext uri="{BB962C8B-B14F-4D97-AF65-F5344CB8AC3E}">
        <p14:creationId xmlns:p14="http://schemas.microsoft.com/office/powerpoint/2010/main" val="5972127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352928" cy="966936"/>
          </a:xfrm>
        </p:spPr>
        <p:txBody>
          <a:bodyPr>
            <a:noAutofit/>
          </a:bodyPr>
          <a:lstStyle/>
          <a:p>
            <a:pPr algn="l"/>
            <a:r>
              <a:rPr lang="id-ID" sz="3600" dirty="0"/>
              <a:t> Metode Least Square 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196752"/>
            <a:ext cx="8280920" cy="5256584"/>
          </a:xfrm>
        </p:spPr>
        <p:txBody>
          <a:bodyPr>
            <a:normAutofit/>
          </a:bodyPr>
          <a:lstStyle/>
          <a:p>
            <a:pPr algn="just"/>
            <a:r>
              <a:rPr lang="id-ID" sz="2800" dirty="0"/>
              <a:t>   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074634"/>
              </p:ext>
            </p:extLst>
          </p:nvPr>
        </p:nvGraphicFramePr>
        <p:xfrm>
          <a:off x="539552" y="1484784"/>
          <a:ext cx="8064896" cy="45720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77816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/>
                        <a:t>Th.</a:t>
                      </a:r>
                    </a:p>
                    <a:p>
                      <a:pPr algn="ctr"/>
                      <a:r>
                        <a:rPr lang="id-ID" sz="2400" dirty="0"/>
                        <a:t>(n)</a:t>
                      </a:r>
                    </a:p>
                    <a:p>
                      <a:pPr algn="ctr"/>
                      <a:endParaRPr lang="id-ID" sz="2400" dirty="0"/>
                    </a:p>
                    <a:p>
                      <a:pPr algn="ctr"/>
                      <a:r>
                        <a:rPr lang="id-ID" sz="2400" dirty="0"/>
                        <a:t>T1</a:t>
                      </a:r>
                    </a:p>
                    <a:p>
                      <a:pPr algn="ctr"/>
                      <a:r>
                        <a:rPr lang="id-ID" sz="2400" dirty="0"/>
                        <a:t>T2</a:t>
                      </a:r>
                    </a:p>
                    <a:p>
                      <a:pPr algn="ctr"/>
                      <a:r>
                        <a:rPr lang="id-ID" sz="2400" dirty="0"/>
                        <a:t>T3</a:t>
                      </a:r>
                    </a:p>
                    <a:p>
                      <a:pPr algn="ctr"/>
                      <a:r>
                        <a:rPr lang="id-ID" sz="2400" dirty="0"/>
                        <a:t>T4</a:t>
                      </a:r>
                    </a:p>
                    <a:p>
                      <a:pPr algn="ctr"/>
                      <a:r>
                        <a:rPr lang="id-ID" sz="2400" dirty="0"/>
                        <a:t>T5</a:t>
                      </a:r>
                    </a:p>
                    <a:p>
                      <a:pPr algn="ctr"/>
                      <a:r>
                        <a:rPr lang="id-ID" sz="2400" dirty="0"/>
                        <a:t>T6</a:t>
                      </a:r>
                    </a:p>
                    <a:p>
                      <a:pPr algn="ctr"/>
                      <a:r>
                        <a:rPr lang="id-ID" sz="2400" dirty="0"/>
                        <a:t>T7</a:t>
                      </a:r>
                    </a:p>
                    <a:p>
                      <a:pPr algn="ctr"/>
                      <a:r>
                        <a:rPr lang="id-ID" sz="2400" dirty="0"/>
                        <a:t>T8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/>
                        <a:t>Penjualan</a:t>
                      </a:r>
                    </a:p>
                    <a:p>
                      <a:pPr algn="ctr"/>
                      <a:r>
                        <a:rPr lang="id-ID" sz="2400" baseline="0" dirty="0"/>
                        <a:t> (Y)</a:t>
                      </a:r>
                    </a:p>
                    <a:p>
                      <a:pPr algn="ctr"/>
                      <a:endParaRPr lang="id-ID" sz="2400" baseline="0" dirty="0"/>
                    </a:p>
                    <a:p>
                      <a:pPr algn="ctr"/>
                      <a:r>
                        <a:rPr lang="id-ID" sz="2400" baseline="0" dirty="0"/>
                        <a:t>1.800</a:t>
                      </a:r>
                    </a:p>
                    <a:p>
                      <a:pPr algn="ctr"/>
                      <a:r>
                        <a:rPr lang="id-ID" sz="2400" baseline="0" dirty="0"/>
                        <a:t>1.900</a:t>
                      </a:r>
                    </a:p>
                    <a:p>
                      <a:pPr algn="ctr"/>
                      <a:r>
                        <a:rPr lang="id-ID" sz="2400" baseline="0" dirty="0"/>
                        <a:t>2.000</a:t>
                      </a:r>
                    </a:p>
                    <a:p>
                      <a:pPr algn="ctr"/>
                      <a:r>
                        <a:rPr lang="id-ID" sz="2400" baseline="0" dirty="0"/>
                        <a:t>1.950</a:t>
                      </a:r>
                    </a:p>
                    <a:p>
                      <a:pPr algn="ctr"/>
                      <a:r>
                        <a:rPr lang="id-ID" sz="2400" baseline="0" dirty="0"/>
                        <a:t>1.900</a:t>
                      </a:r>
                    </a:p>
                    <a:p>
                      <a:pPr algn="ctr"/>
                      <a:r>
                        <a:rPr lang="id-ID" sz="2400" baseline="0" dirty="0"/>
                        <a:t>1.950</a:t>
                      </a:r>
                    </a:p>
                    <a:p>
                      <a:pPr algn="ctr"/>
                      <a:r>
                        <a:rPr lang="id-ID" sz="2400" baseline="0" dirty="0"/>
                        <a:t>2.000</a:t>
                      </a:r>
                    </a:p>
                    <a:p>
                      <a:pPr algn="ctr"/>
                      <a:r>
                        <a:rPr lang="id-ID" sz="2400" baseline="0" dirty="0"/>
                        <a:t>2.200</a:t>
                      </a:r>
                      <a:endParaRPr lang="id-ID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sz="2400" dirty="0"/>
                    </a:p>
                    <a:p>
                      <a:pPr algn="ctr"/>
                      <a:r>
                        <a:rPr lang="id-ID" sz="2400" dirty="0"/>
                        <a:t>(X)</a:t>
                      </a:r>
                    </a:p>
                    <a:p>
                      <a:pPr algn="ctr"/>
                      <a:endParaRPr lang="id-ID" sz="2400" dirty="0"/>
                    </a:p>
                    <a:p>
                      <a:pPr algn="ctr"/>
                      <a:r>
                        <a:rPr lang="id-ID" sz="2400" dirty="0"/>
                        <a:t>-7</a:t>
                      </a:r>
                    </a:p>
                    <a:p>
                      <a:pPr algn="ctr"/>
                      <a:r>
                        <a:rPr lang="id-ID" sz="2400" dirty="0"/>
                        <a:t>-5</a:t>
                      </a:r>
                    </a:p>
                    <a:p>
                      <a:pPr algn="ctr"/>
                      <a:r>
                        <a:rPr lang="id-ID" sz="2400" dirty="0"/>
                        <a:t>-3</a:t>
                      </a:r>
                    </a:p>
                    <a:p>
                      <a:pPr algn="ctr"/>
                      <a:r>
                        <a:rPr lang="id-ID" sz="2400" dirty="0"/>
                        <a:t>-1</a:t>
                      </a:r>
                    </a:p>
                    <a:p>
                      <a:pPr algn="ctr"/>
                      <a:r>
                        <a:rPr lang="id-ID" sz="2400" dirty="0"/>
                        <a:t>1</a:t>
                      </a:r>
                    </a:p>
                    <a:p>
                      <a:pPr algn="ctr"/>
                      <a:r>
                        <a:rPr lang="id-ID" sz="2400" dirty="0"/>
                        <a:t>3</a:t>
                      </a:r>
                    </a:p>
                    <a:p>
                      <a:pPr algn="ctr"/>
                      <a:r>
                        <a:rPr lang="id-ID" sz="2400" dirty="0"/>
                        <a:t>5</a:t>
                      </a:r>
                    </a:p>
                    <a:p>
                      <a:pPr algn="ctr"/>
                      <a:r>
                        <a:rPr lang="id-ID" sz="2400" dirty="0"/>
                        <a:t>7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/>
                        <a:t> </a:t>
                      </a:r>
                    </a:p>
                    <a:p>
                      <a:pPr algn="ctr"/>
                      <a:r>
                        <a:rPr lang="id-ID" sz="2400" dirty="0"/>
                        <a:t>(XY)</a:t>
                      </a:r>
                    </a:p>
                    <a:p>
                      <a:pPr algn="ctr"/>
                      <a:endParaRPr lang="id-ID" sz="2400" dirty="0"/>
                    </a:p>
                    <a:p>
                      <a:pPr algn="ctr"/>
                      <a:r>
                        <a:rPr lang="en-US" sz="2400" dirty="0"/>
                        <a:t>-12.600</a:t>
                      </a:r>
                    </a:p>
                    <a:p>
                      <a:pPr algn="ctr"/>
                      <a:r>
                        <a:rPr lang="en-US" sz="2400" dirty="0"/>
                        <a:t>-9.500</a:t>
                      </a:r>
                    </a:p>
                    <a:p>
                      <a:pPr algn="ctr"/>
                      <a:r>
                        <a:rPr lang="en-US" sz="2400" dirty="0"/>
                        <a:t>-6.000</a:t>
                      </a:r>
                      <a:endParaRPr lang="id-ID" sz="2400" dirty="0"/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2400" dirty="0"/>
                        <a:t>-1.950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2400" dirty="0"/>
                        <a:t>1.900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2400" dirty="0"/>
                        <a:t>5.850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2400" dirty="0"/>
                        <a:t>10.000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2400" dirty="0"/>
                        <a:t>15.400</a:t>
                      </a:r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sz="2400" dirty="0"/>
                    </a:p>
                    <a:p>
                      <a:pPr algn="ctr"/>
                      <a:r>
                        <a:rPr lang="id-ID" sz="2400" dirty="0"/>
                        <a:t>(X²)</a:t>
                      </a:r>
                    </a:p>
                    <a:p>
                      <a:pPr algn="ctr"/>
                      <a:endParaRPr lang="id-ID" sz="2400" dirty="0"/>
                    </a:p>
                    <a:p>
                      <a:pPr algn="ctr"/>
                      <a:endParaRPr lang="id-ID" sz="2400" dirty="0"/>
                    </a:p>
                    <a:p>
                      <a:pPr algn="l"/>
                      <a:r>
                        <a:rPr lang="id-ID" sz="2400" baseline="0" dirty="0"/>
                        <a:t>  </a:t>
                      </a:r>
                      <a:r>
                        <a:rPr lang="id-ID" sz="240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744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/>
                        <a:t>,n</a:t>
                      </a:r>
                      <a:r>
                        <a:rPr lang="id-ID" sz="2400" baseline="0" dirty="0"/>
                        <a:t> = 8</a:t>
                      </a:r>
                      <a:endParaRPr lang="id-ID" sz="2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/>
                        <a:t>∑Y</a:t>
                      </a:r>
                      <a:r>
                        <a:rPr lang="id-ID" sz="2400" baseline="0" dirty="0"/>
                        <a:t> = 15.700 </a:t>
                      </a:r>
                      <a:endParaRPr lang="id-ID" sz="2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/>
                        <a:t>∑X = 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3100</a:t>
                      </a:r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168</a:t>
                      </a:r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662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908720"/>
            <a:ext cx="8352928" cy="1080120"/>
          </a:xfrm>
        </p:spPr>
        <p:txBody>
          <a:bodyPr>
            <a:normAutofit/>
          </a:bodyPr>
          <a:lstStyle/>
          <a:p>
            <a:pPr algn="l"/>
            <a:r>
              <a:rPr lang="id-ID" sz="3600" b="1" dirty="0"/>
              <a:t>FORECAST PENJUALAN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312368"/>
          </a:xfrm>
        </p:spPr>
        <p:txBody>
          <a:bodyPr>
            <a:normAutofit/>
          </a:bodyPr>
          <a:lstStyle/>
          <a:p>
            <a:pPr algn="just"/>
            <a:r>
              <a:rPr lang="id-ID" dirty="0">
                <a:solidFill>
                  <a:schemeClr val="tx1"/>
                </a:solidFill>
              </a:rPr>
              <a:t>Adalah Suatu teknik proyeksi tentang tingkat permintaan konsumen potensial pada suatu periode tertentu dengan menggunakan berbagai asumsi tertentu, yakni sesuatunya berjalan sepeti masa lalu</a:t>
            </a:r>
          </a:p>
          <a:p>
            <a:pPr algn="just"/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19285178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548679"/>
            <a:ext cx="8352928" cy="864097"/>
          </a:xfrm>
        </p:spPr>
        <p:txBody>
          <a:bodyPr>
            <a:normAutofit fontScale="90000"/>
          </a:bodyPr>
          <a:lstStyle/>
          <a:p>
            <a:pPr algn="just"/>
            <a:r>
              <a:rPr lang="id-ID" b="1" dirty="0">
                <a:solidFill>
                  <a:srgbClr val="00B0F0"/>
                </a:solidFill>
              </a:rPr>
              <a:t>Formula Regresi dan Analisa Korelasi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628800"/>
            <a:ext cx="8280920" cy="475252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d-ID" dirty="0">
                <a:solidFill>
                  <a:schemeClr val="tx1"/>
                </a:solidFill>
              </a:rPr>
              <a:t>Contoh :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Penjualan susu bayi tergantung pada besarnya tingkat kelahiran. Jika X adalah tingkat kelahiran Y adalah tingkat penjualan susu bayi maka formula Regresi yang digunakan adalah 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         Y    =  a + b.X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    I.   b    =  n.∑XY - ∑X.∑Y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                     n.∑Y – (∑X)²</a:t>
            </a:r>
          </a:p>
          <a:p>
            <a:pPr algn="just"/>
            <a:endParaRPr lang="id-ID" sz="1400" dirty="0">
              <a:solidFill>
                <a:schemeClr val="tx1"/>
              </a:solidFill>
            </a:endParaRPr>
          </a:p>
          <a:p>
            <a:pPr algn="just"/>
            <a:r>
              <a:rPr lang="id-ID" dirty="0">
                <a:solidFill>
                  <a:schemeClr val="tx1"/>
                </a:solidFill>
              </a:rPr>
              <a:t>   II.   a    =   ∑Y – b.∑X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                           n   </a:t>
            </a:r>
          </a:p>
          <a:p>
            <a:pPr algn="just"/>
            <a:endParaRPr lang="id-ID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411760" y="5695156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339752" y="4543028"/>
            <a:ext cx="2088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68641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395536" y="430954"/>
            <a:ext cx="8280920" cy="45719"/>
          </a:xfrm>
        </p:spPr>
        <p:txBody>
          <a:bodyPr>
            <a:normAutofit fontScale="90000"/>
          </a:bodyPr>
          <a:lstStyle/>
          <a:p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620688"/>
            <a:ext cx="8136904" cy="590465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d-ID" dirty="0"/>
              <a:t>     </a:t>
            </a:r>
            <a:r>
              <a:rPr lang="id-ID" dirty="0">
                <a:solidFill>
                  <a:schemeClr val="tx1"/>
                </a:solidFill>
              </a:rPr>
              <a:t>Untuk hubungan saling ketergantungan antara kedua variabel harus di Test dengan menghitung Koefisien Korelasi (r) :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Rumus : 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                                  n.∑XY - ∑X.∑Y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         r =                      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                     √n.∑X² - (∑X)². √n.∑Y² - (∑Y)²</a:t>
            </a:r>
          </a:p>
          <a:p>
            <a:pPr algn="just"/>
            <a:endParaRPr lang="id-ID" dirty="0">
              <a:solidFill>
                <a:schemeClr val="tx1"/>
              </a:solidFill>
            </a:endParaRPr>
          </a:p>
          <a:p>
            <a:pPr algn="just"/>
            <a:r>
              <a:rPr lang="id-ID" dirty="0">
                <a:solidFill>
                  <a:schemeClr val="tx1"/>
                </a:solidFill>
              </a:rPr>
              <a:t>Jika r ± 1 atau mendekati ± 1 baik positif maupun negatif berarti veriabel independen (X) terhadap variabel dependen (Y) adalah pengaruhnyabesar, dan bila r menunjukan mendekati angka 0 maka pengaruh tersebut kecil sekali, dan bila r = 0 maka tidak ada pengaruh sama sekali.    </a:t>
            </a:r>
            <a:endParaRPr lang="id-ID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555776" y="3068960"/>
            <a:ext cx="19082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824028" y="3068960"/>
            <a:ext cx="19082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67744" y="2852936"/>
            <a:ext cx="4464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51206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352928" cy="966936"/>
          </a:xfrm>
        </p:spPr>
        <p:txBody>
          <a:bodyPr>
            <a:noAutofit/>
          </a:bodyPr>
          <a:lstStyle/>
          <a:p>
            <a:pPr algn="l"/>
            <a:r>
              <a:rPr lang="id-ID" sz="3600" dirty="0"/>
              <a:t> Metode Formula Regresi dan Korelasi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196752"/>
            <a:ext cx="8280920" cy="5256584"/>
          </a:xfrm>
        </p:spPr>
        <p:txBody>
          <a:bodyPr>
            <a:normAutofit/>
          </a:bodyPr>
          <a:lstStyle/>
          <a:p>
            <a:pPr algn="just"/>
            <a:r>
              <a:rPr lang="id-ID" sz="2800" dirty="0"/>
              <a:t>   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841520"/>
              </p:ext>
            </p:extLst>
          </p:nvPr>
        </p:nvGraphicFramePr>
        <p:xfrm>
          <a:off x="395536" y="1556792"/>
          <a:ext cx="8084661" cy="38404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30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76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18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18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72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529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240360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/>
                        <a:t>Th.</a:t>
                      </a:r>
                    </a:p>
                    <a:p>
                      <a:pPr algn="ctr"/>
                      <a:r>
                        <a:rPr lang="id-ID" sz="2400" dirty="0"/>
                        <a:t>(n)</a:t>
                      </a:r>
                    </a:p>
                    <a:p>
                      <a:pPr algn="ctr"/>
                      <a:endParaRPr lang="id-ID" sz="2400" dirty="0"/>
                    </a:p>
                    <a:p>
                      <a:pPr algn="ctr"/>
                      <a:r>
                        <a:rPr lang="id-ID" sz="2400" dirty="0"/>
                        <a:t>T1</a:t>
                      </a:r>
                    </a:p>
                    <a:p>
                      <a:pPr algn="ctr"/>
                      <a:r>
                        <a:rPr lang="id-ID" sz="2400" dirty="0"/>
                        <a:t>T2</a:t>
                      </a:r>
                    </a:p>
                    <a:p>
                      <a:pPr algn="ctr"/>
                      <a:r>
                        <a:rPr lang="id-ID" sz="2400" dirty="0"/>
                        <a:t>T3</a:t>
                      </a:r>
                    </a:p>
                    <a:p>
                      <a:pPr algn="ctr"/>
                      <a:r>
                        <a:rPr lang="id-ID" sz="2400" dirty="0"/>
                        <a:t>T4</a:t>
                      </a:r>
                    </a:p>
                    <a:p>
                      <a:pPr algn="ctr"/>
                      <a:r>
                        <a:rPr lang="id-ID" sz="2400" dirty="0"/>
                        <a:t>T5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/>
                        <a:t>Penjualan</a:t>
                      </a:r>
                    </a:p>
                    <a:p>
                      <a:pPr algn="ctr"/>
                      <a:r>
                        <a:rPr lang="id-ID" sz="2400" baseline="0" dirty="0"/>
                        <a:t> (Y)</a:t>
                      </a:r>
                    </a:p>
                    <a:p>
                      <a:pPr algn="ctr"/>
                      <a:endParaRPr lang="id-ID" sz="2400" baseline="0" dirty="0"/>
                    </a:p>
                    <a:p>
                      <a:pPr algn="ctr"/>
                      <a:r>
                        <a:rPr lang="id-ID" sz="2400" baseline="0" dirty="0"/>
                        <a:t>130</a:t>
                      </a:r>
                    </a:p>
                    <a:p>
                      <a:pPr algn="ctr"/>
                      <a:r>
                        <a:rPr lang="id-ID" sz="2400" baseline="0" dirty="0"/>
                        <a:t>145</a:t>
                      </a:r>
                    </a:p>
                    <a:p>
                      <a:pPr algn="ctr"/>
                      <a:r>
                        <a:rPr lang="id-ID" sz="2400" baseline="0" dirty="0"/>
                        <a:t>150</a:t>
                      </a:r>
                    </a:p>
                    <a:p>
                      <a:pPr algn="ctr"/>
                      <a:r>
                        <a:rPr lang="id-ID" sz="2400" baseline="0" dirty="0"/>
                        <a:t>165</a:t>
                      </a:r>
                    </a:p>
                    <a:p>
                      <a:pPr algn="ctr"/>
                      <a:r>
                        <a:rPr lang="id-ID" sz="2400" baseline="0" dirty="0"/>
                        <a:t>170</a:t>
                      </a:r>
                    </a:p>
                    <a:p>
                      <a:pPr algn="ctr"/>
                      <a:r>
                        <a:rPr lang="id-ID" sz="2400" baseline="0" dirty="0"/>
                        <a:t> </a:t>
                      </a:r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sz="2400" dirty="0"/>
                    </a:p>
                    <a:p>
                      <a:pPr algn="ctr"/>
                      <a:r>
                        <a:rPr lang="id-ID" sz="2400" dirty="0"/>
                        <a:t>(X)</a:t>
                      </a:r>
                    </a:p>
                    <a:p>
                      <a:pPr algn="ctr"/>
                      <a:endParaRPr lang="id-ID" sz="2400" dirty="0"/>
                    </a:p>
                    <a:p>
                      <a:pPr algn="ctr"/>
                      <a:r>
                        <a:rPr lang="id-ID" sz="2400" dirty="0"/>
                        <a:t> 3</a:t>
                      </a:r>
                    </a:p>
                    <a:p>
                      <a:pPr algn="ctr"/>
                      <a:r>
                        <a:rPr lang="id-ID" sz="2400" dirty="0"/>
                        <a:t>4</a:t>
                      </a:r>
                    </a:p>
                    <a:p>
                      <a:pPr algn="ctr"/>
                      <a:r>
                        <a:rPr lang="id-ID" sz="2400" dirty="0"/>
                        <a:t>5</a:t>
                      </a:r>
                    </a:p>
                    <a:p>
                      <a:pPr algn="ctr"/>
                      <a:r>
                        <a:rPr lang="id-ID" sz="2400" dirty="0"/>
                        <a:t>6</a:t>
                      </a:r>
                    </a:p>
                    <a:p>
                      <a:pPr algn="ctr"/>
                      <a:r>
                        <a:rPr lang="id-ID" sz="24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/>
                        <a:t> </a:t>
                      </a:r>
                    </a:p>
                    <a:p>
                      <a:pPr algn="ctr"/>
                      <a:r>
                        <a:rPr lang="id-ID" sz="2400" dirty="0"/>
                        <a:t>(XY)</a:t>
                      </a:r>
                    </a:p>
                    <a:p>
                      <a:pPr algn="ctr"/>
                      <a:endParaRPr lang="id-ID" sz="2400" dirty="0"/>
                    </a:p>
                    <a:p>
                      <a:pPr algn="ctr"/>
                      <a:endParaRPr lang="id-ID" sz="2400" dirty="0"/>
                    </a:p>
                    <a:p>
                      <a:pPr algn="ctr"/>
                      <a:r>
                        <a:rPr lang="id-ID" sz="240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sz="2400" dirty="0"/>
                    </a:p>
                    <a:p>
                      <a:pPr algn="ctr"/>
                      <a:r>
                        <a:rPr lang="id-ID" sz="2400" dirty="0"/>
                        <a:t>(X²)</a:t>
                      </a:r>
                    </a:p>
                    <a:p>
                      <a:pPr algn="ctr"/>
                      <a:endParaRPr lang="id-ID" sz="2400" dirty="0"/>
                    </a:p>
                    <a:p>
                      <a:pPr algn="ctr"/>
                      <a:endParaRPr lang="id-ID" sz="2400" dirty="0"/>
                    </a:p>
                    <a:p>
                      <a:pPr algn="l"/>
                      <a:r>
                        <a:rPr lang="id-ID" sz="2400" baseline="0" dirty="0"/>
                        <a:t>  </a:t>
                      </a:r>
                      <a:r>
                        <a:rPr lang="id-ID" sz="240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d-ID" sz="2400" dirty="0"/>
                    </a:p>
                    <a:p>
                      <a:pPr algn="ctr"/>
                      <a:r>
                        <a:rPr lang="id-ID" sz="2400" dirty="0"/>
                        <a:t>(Y²)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d-ID" sz="2400" dirty="0"/>
                    </a:p>
                    <a:p>
                      <a:pPr algn="ctr"/>
                      <a:r>
                        <a:rPr lang="id-ID" sz="2400" dirty="0"/>
                        <a:t>(YP)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744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/>
                        <a:t>,n</a:t>
                      </a:r>
                      <a:r>
                        <a:rPr lang="id-ID" sz="2400" baseline="0" dirty="0"/>
                        <a:t> = 8</a:t>
                      </a:r>
                      <a:endParaRPr lang="id-ID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/>
                        <a:t>∑Y</a:t>
                      </a:r>
                      <a:r>
                        <a:rPr lang="id-ID" sz="2400" baseline="0" dirty="0"/>
                        <a:t> = 15.00 </a:t>
                      </a:r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/>
                        <a:t>∑X = 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37708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260649"/>
            <a:ext cx="8352928" cy="864095"/>
          </a:xfrm>
        </p:spPr>
        <p:txBody>
          <a:bodyPr/>
          <a:lstStyle/>
          <a:p>
            <a:pPr algn="just"/>
            <a:r>
              <a:rPr lang="id-ID" b="1" dirty="0">
                <a:solidFill>
                  <a:srgbClr val="00B0F0"/>
                </a:solidFill>
              </a:rPr>
              <a:t>Metode Khusus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340768"/>
            <a:ext cx="8352928" cy="4968552"/>
          </a:xfrm>
        </p:spPr>
        <p:txBody>
          <a:bodyPr/>
          <a:lstStyle/>
          <a:p>
            <a:pPr algn="just"/>
            <a:r>
              <a:rPr lang="id-ID" sz="3600" b="1" dirty="0">
                <a:solidFill>
                  <a:schemeClr val="tx1"/>
                </a:solidFill>
              </a:rPr>
              <a:t>Analisa Industri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     Untuk menghubungkan potensi penjualan perusahaan dengan industri pada umumnya dalam arti : Voleme dan posisi persaingan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Analisa Industri dibagi menjadi beberapa tahap dalam penggunaannya yaitu :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1. Membuat proyeksi demand industri untuk mengetahui prospek perkembangan penjualan industri pada tahun yang akan datang.</a:t>
            </a:r>
          </a:p>
        </p:txBody>
      </p:sp>
    </p:spTree>
    <p:extLst>
      <p:ext uri="{BB962C8B-B14F-4D97-AF65-F5344CB8AC3E}">
        <p14:creationId xmlns:p14="http://schemas.microsoft.com/office/powerpoint/2010/main" val="27556741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88641"/>
            <a:ext cx="8136904" cy="72007"/>
          </a:xfrm>
        </p:spPr>
        <p:txBody>
          <a:bodyPr>
            <a:normAutofit fontScale="90000"/>
          </a:bodyPr>
          <a:lstStyle/>
          <a:p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548680"/>
            <a:ext cx="8136904" cy="5760640"/>
          </a:xfrm>
        </p:spPr>
        <p:txBody>
          <a:bodyPr>
            <a:normAutofit fontScale="92500"/>
          </a:bodyPr>
          <a:lstStyle/>
          <a:p>
            <a:pPr algn="just"/>
            <a:r>
              <a:rPr lang="id-ID" dirty="0">
                <a:solidFill>
                  <a:schemeClr val="tx1"/>
                </a:solidFill>
              </a:rPr>
              <a:t>2. Menilai posisi perusahaan dalam hubungannya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     dengan industri pada umumnya. Posisi ini dinilai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     berdasarkan   besarnya   Market  Share   yang di-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     miliki oleh perusahaan dari tahun ke tahun. 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3. Proyeksi posisi  perusahaan   pada masa yang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    akan datang atau penghitungan expected market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     share .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  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  Market Share = Perintaan Perusahaan  x 100%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                                     Permintaan Industri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203848" y="5498182"/>
            <a:ext cx="46085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7091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352928" cy="648072"/>
          </a:xfrm>
        </p:spPr>
        <p:txBody>
          <a:bodyPr>
            <a:noAutofit/>
          </a:bodyPr>
          <a:lstStyle/>
          <a:p>
            <a:pPr algn="l"/>
            <a:r>
              <a:rPr lang="id-ID" sz="3600" dirty="0"/>
              <a:t> Metode Khusus – Analisa  Industri 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196752"/>
            <a:ext cx="8280920" cy="5256584"/>
          </a:xfrm>
        </p:spPr>
        <p:txBody>
          <a:bodyPr>
            <a:normAutofit/>
          </a:bodyPr>
          <a:lstStyle/>
          <a:p>
            <a:pPr algn="just"/>
            <a:r>
              <a:rPr lang="id-ID" sz="2800" dirty="0"/>
              <a:t>   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142085"/>
              </p:ext>
            </p:extLst>
          </p:nvPr>
        </p:nvGraphicFramePr>
        <p:xfrm>
          <a:off x="395536" y="1556792"/>
          <a:ext cx="8084662" cy="415178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30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76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24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0360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/>
                        <a:t>Th.</a:t>
                      </a:r>
                    </a:p>
                    <a:p>
                      <a:pPr algn="ctr"/>
                      <a:r>
                        <a:rPr lang="id-ID" sz="2400" dirty="0"/>
                        <a:t>(n)</a:t>
                      </a:r>
                    </a:p>
                    <a:p>
                      <a:pPr algn="ctr"/>
                      <a:endParaRPr lang="id-ID" sz="2400" dirty="0"/>
                    </a:p>
                    <a:p>
                      <a:pPr algn="ctr"/>
                      <a:endParaRPr lang="id-ID" sz="2400" dirty="0"/>
                    </a:p>
                    <a:p>
                      <a:pPr algn="ctr"/>
                      <a:r>
                        <a:rPr lang="id-ID" sz="2400" dirty="0"/>
                        <a:t>T1</a:t>
                      </a:r>
                    </a:p>
                    <a:p>
                      <a:pPr algn="ctr"/>
                      <a:r>
                        <a:rPr lang="id-ID" sz="2400" dirty="0"/>
                        <a:t>T2</a:t>
                      </a:r>
                    </a:p>
                    <a:p>
                      <a:pPr algn="ctr"/>
                      <a:r>
                        <a:rPr lang="id-ID" sz="2400" dirty="0"/>
                        <a:t>T3</a:t>
                      </a:r>
                    </a:p>
                    <a:p>
                      <a:pPr algn="ctr"/>
                      <a:r>
                        <a:rPr lang="id-ID" sz="2400" dirty="0"/>
                        <a:t>T4</a:t>
                      </a:r>
                    </a:p>
                    <a:p>
                      <a:pPr algn="ctr"/>
                      <a:r>
                        <a:rPr lang="id-ID" sz="2400" dirty="0"/>
                        <a:t>T5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/>
                        <a:t>P. Perush</a:t>
                      </a:r>
                    </a:p>
                    <a:p>
                      <a:pPr algn="ctr"/>
                      <a:r>
                        <a:rPr lang="id-ID" sz="2400" baseline="0" dirty="0"/>
                        <a:t> (Y)</a:t>
                      </a:r>
                    </a:p>
                    <a:p>
                      <a:pPr algn="ctr"/>
                      <a:r>
                        <a:rPr lang="id-ID" sz="2400" baseline="0" dirty="0"/>
                        <a:t>(ribuan)</a:t>
                      </a:r>
                    </a:p>
                    <a:p>
                      <a:pPr algn="ctr"/>
                      <a:endParaRPr lang="id-ID" sz="2400" baseline="0" dirty="0"/>
                    </a:p>
                    <a:p>
                      <a:pPr algn="ctr"/>
                      <a:r>
                        <a:rPr lang="id-ID" sz="2400" baseline="0" dirty="0"/>
                        <a:t>110</a:t>
                      </a:r>
                    </a:p>
                    <a:p>
                      <a:pPr algn="ctr"/>
                      <a:r>
                        <a:rPr lang="id-ID" sz="2400" baseline="0" dirty="0"/>
                        <a:t>138</a:t>
                      </a:r>
                    </a:p>
                    <a:p>
                      <a:pPr algn="ctr"/>
                      <a:r>
                        <a:rPr lang="id-ID" sz="2400" baseline="0" dirty="0"/>
                        <a:t>168</a:t>
                      </a:r>
                    </a:p>
                    <a:p>
                      <a:pPr algn="ctr"/>
                      <a:r>
                        <a:rPr lang="id-ID" sz="2400" baseline="0" dirty="0"/>
                        <a:t>208</a:t>
                      </a:r>
                    </a:p>
                    <a:p>
                      <a:pPr algn="ctr"/>
                      <a:r>
                        <a:rPr lang="id-ID" sz="2400" baseline="0" dirty="0"/>
                        <a:t>252</a:t>
                      </a:r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/>
                        <a:t>P. Industri</a:t>
                      </a:r>
                    </a:p>
                    <a:p>
                      <a:pPr algn="ctr"/>
                      <a:r>
                        <a:rPr lang="id-ID" sz="2400" dirty="0"/>
                        <a:t>(Y)</a:t>
                      </a:r>
                    </a:p>
                    <a:p>
                      <a:pPr algn="ctr"/>
                      <a:r>
                        <a:rPr lang="id-ID" sz="2400" dirty="0"/>
                        <a:t>(ribuan)</a:t>
                      </a:r>
                    </a:p>
                    <a:p>
                      <a:pPr algn="ctr"/>
                      <a:endParaRPr lang="id-ID" sz="2400" dirty="0"/>
                    </a:p>
                    <a:p>
                      <a:pPr algn="ctr"/>
                      <a:r>
                        <a:rPr lang="id-ID" sz="2400" dirty="0"/>
                        <a:t> 1.100</a:t>
                      </a:r>
                    </a:p>
                    <a:p>
                      <a:pPr algn="ctr"/>
                      <a:r>
                        <a:rPr lang="id-ID" sz="2400" dirty="0"/>
                        <a:t>1.150</a:t>
                      </a:r>
                    </a:p>
                    <a:p>
                      <a:pPr algn="ctr"/>
                      <a:r>
                        <a:rPr lang="id-ID" sz="2400" dirty="0"/>
                        <a:t>1.200</a:t>
                      </a:r>
                    </a:p>
                    <a:p>
                      <a:pPr algn="ctr"/>
                      <a:r>
                        <a:rPr lang="id-ID" sz="2400" dirty="0"/>
                        <a:t>1.300</a:t>
                      </a:r>
                    </a:p>
                    <a:p>
                      <a:pPr algn="ctr"/>
                      <a:r>
                        <a:rPr lang="id-ID" sz="2400" dirty="0"/>
                        <a:t>1.400</a:t>
                      </a:r>
                    </a:p>
                    <a:p>
                      <a:pPr algn="ctr"/>
                      <a:r>
                        <a:rPr lang="id-ID" sz="240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d-ID" sz="2400" dirty="0">
                          <a:solidFill>
                            <a:srgbClr val="C00000"/>
                          </a:solidFill>
                        </a:rPr>
                        <a:t>Dari</a:t>
                      </a:r>
                      <a:r>
                        <a:rPr lang="id-ID" sz="2400" baseline="0" dirty="0">
                          <a:solidFill>
                            <a:srgbClr val="C00000"/>
                          </a:solidFill>
                        </a:rPr>
                        <a:t> data ini diminta :</a:t>
                      </a:r>
                    </a:p>
                    <a:p>
                      <a:pPr algn="just"/>
                      <a:r>
                        <a:rPr lang="id-ID" sz="2400" baseline="0" dirty="0"/>
                        <a:t> 1. Forecast Penjualan Industri</a:t>
                      </a:r>
                    </a:p>
                    <a:p>
                      <a:pPr algn="just"/>
                      <a:r>
                        <a:rPr lang="id-ID" sz="2400" baseline="0" dirty="0"/>
                        <a:t>      untuk tahun X6 dengan</a:t>
                      </a:r>
                    </a:p>
                    <a:p>
                      <a:pPr algn="just"/>
                      <a:r>
                        <a:rPr lang="id-ID" sz="2400" baseline="0" dirty="0"/>
                        <a:t>      metode least square.</a:t>
                      </a:r>
                    </a:p>
                    <a:p>
                      <a:pPr algn="just"/>
                      <a:r>
                        <a:rPr lang="id-ID" sz="2400" baseline="0" dirty="0"/>
                        <a:t> 2. Forecast Penjualan </a:t>
                      </a:r>
                    </a:p>
                    <a:p>
                      <a:pPr algn="just"/>
                      <a:r>
                        <a:rPr lang="id-ID" sz="2400" baseline="0" dirty="0"/>
                        <a:t>     Perusahaan untuk tahun X6</a:t>
                      </a:r>
                    </a:p>
                    <a:p>
                      <a:pPr algn="just"/>
                      <a:r>
                        <a:rPr lang="id-ID" sz="2400" baseline="0" dirty="0"/>
                        <a:t>     Jika perusahaan mengingin</a:t>
                      </a:r>
                    </a:p>
                    <a:p>
                      <a:pPr algn="just"/>
                      <a:r>
                        <a:rPr lang="id-ID" sz="2400" baseline="0" dirty="0"/>
                        <a:t>     kan Market Shahre sebesar </a:t>
                      </a:r>
                    </a:p>
                    <a:p>
                      <a:pPr algn="just"/>
                      <a:r>
                        <a:rPr lang="id-ID" sz="2400" baseline="0" dirty="0"/>
                        <a:t>     MS rata-rata 3 th terakhir.</a:t>
                      </a:r>
                      <a:r>
                        <a:rPr lang="id-ID" sz="240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744"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27346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352928" cy="966936"/>
          </a:xfrm>
        </p:spPr>
        <p:txBody>
          <a:bodyPr>
            <a:noAutofit/>
          </a:bodyPr>
          <a:lstStyle/>
          <a:p>
            <a:pPr algn="l"/>
            <a:r>
              <a:rPr lang="id-ID" sz="3600" dirty="0"/>
              <a:t>Jawaban : dengan Metode Least Square 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196752"/>
            <a:ext cx="8280920" cy="5256584"/>
          </a:xfrm>
        </p:spPr>
        <p:txBody>
          <a:bodyPr>
            <a:normAutofit/>
          </a:bodyPr>
          <a:lstStyle/>
          <a:p>
            <a:pPr algn="just"/>
            <a:r>
              <a:rPr lang="id-ID" sz="2800" dirty="0"/>
              <a:t>   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287544"/>
              </p:ext>
            </p:extLst>
          </p:nvPr>
        </p:nvGraphicFramePr>
        <p:xfrm>
          <a:off x="395536" y="1556792"/>
          <a:ext cx="8208912" cy="38404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30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56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40360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/>
                        <a:t>Th.</a:t>
                      </a:r>
                    </a:p>
                    <a:p>
                      <a:pPr algn="ctr"/>
                      <a:r>
                        <a:rPr lang="id-ID" sz="2400" dirty="0"/>
                        <a:t>(n)</a:t>
                      </a:r>
                    </a:p>
                    <a:p>
                      <a:pPr algn="ctr"/>
                      <a:endParaRPr lang="id-ID" sz="2400" dirty="0"/>
                    </a:p>
                    <a:p>
                      <a:pPr algn="ctr"/>
                      <a:r>
                        <a:rPr lang="id-ID" sz="2400" dirty="0"/>
                        <a:t>T1</a:t>
                      </a:r>
                    </a:p>
                    <a:p>
                      <a:pPr algn="ctr"/>
                      <a:r>
                        <a:rPr lang="id-ID" sz="2400" dirty="0"/>
                        <a:t>T2</a:t>
                      </a:r>
                    </a:p>
                    <a:p>
                      <a:pPr algn="ctr"/>
                      <a:r>
                        <a:rPr lang="id-ID" sz="2400" dirty="0"/>
                        <a:t>T3</a:t>
                      </a:r>
                    </a:p>
                    <a:p>
                      <a:pPr algn="ctr"/>
                      <a:r>
                        <a:rPr lang="id-ID" sz="2400" dirty="0"/>
                        <a:t>T4</a:t>
                      </a:r>
                    </a:p>
                    <a:p>
                      <a:pPr algn="ctr"/>
                      <a:r>
                        <a:rPr lang="id-ID" sz="2400"/>
                        <a:t>T5</a:t>
                      </a:r>
                      <a:endParaRPr lang="id-ID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/>
                        <a:t>P. Industri</a:t>
                      </a:r>
                    </a:p>
                    <a:p>
                      <a:pPr algn="ctr"/>
                      <a:r>
                        <a:rPr lang="id-ID" sz="2400" dirty="0"/>
                        <a:t>(Y)</a:t>
                      </a:r>
                    </a:p>
                    <a:p>
                      <a:pPr algn="ctr"/>
                      <a:endParaRPr lang="id-ID" sz="2400" dirty="0"/>
                    </a:p>
                    <a:p>
                      <a:pPr algn="ctr"/>
                      <a:r>
                        <a:rPr lang="id-ID" sz="2400" dirty="0"/>
                        <a:t> 1.100</a:t>
                      </a:r>
                    </a:p>
                    <a:p>
                      <a:pPr algn="ctr"/>
                      <a:r>
                        <a:rPr lang="id-ID" sz="2400" dirty="0"/>
                        <a:t>1.150</a:t>
                      </a:r>
                    </a:p>
                    <a:p>
                      <a:pPr algn="ctr"/>
                      <a:r>
                        <a:rPr lang="id-ID" sz="2400" dirty="0"/>
                        <a:t>1.200</a:t>
                      </a:r>
                    </a:p>
                    <a:p>
                      <a:pPr algn="ctr"/>
                      <a:r>
                        <a:rPr lang="id-ID" sz="2400" dirty="0"/>
                        <a:t>1.300</a:t>
                      </a:r>
                    </a:p>
                    <a:p>
                      <a:pPr algn="ctr"/>
                      <a:r>
                        <a:rPr lang="id-ID" sz="2400" dirty="0"/>
                        <a:t>1.400</a:t>
                      </a:r>
                    </a:p>
                    <a:p>
                      <a:pPr algn="ctr"/>
                      <a:r>
                        <a:rPr lang="id-ID" sz="240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/>
                        <a:t> </a:t>
                      </a:r>
                    </a:p>
                    <a:p>
                      <a:pPr algn="ctr"/>
                      <a:r>
                        <a:rPr lang="id-ID" sz="2400" dirty="0"/>
                        <a:t>(X)</a:t>
                      </a:r>
                    </a:p>
                    <a:p>
                      <a:pPr algn="ctr"/>
                      <a:endParaRPr lang="id-ID" sz="2400" dirty="0"/>
                    </a:p>
                    <a:p>
                      <a:pPr algn="ctr"/>
                      <a:endParaRPr lang="id-ID" sz="2400" dirty="0"/>
                    </a:p>
                    <a:p>
                      <a:pPr algn="ctr"/>
                      <a:r>
                        <a:rPr lang="id-ID" sz="240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sz="2400" dirty="0"/>
                    </a:p>
                    <a:p>
                      <a:pPr algn="ctr"/>
                      <a:r>
                        <a:rPr lang="id-ID" sz="2400" dirty="0"/>
                        <a:t>(XY)</a:t>
                      </a:r>
                    </a:p>
                    <a:p>
                      <a:pPr algn="ctr"/>
                      <a:endParaRPr lang="id-ID" sz="2400" dirty="0"/>
                    </a:p>
                    <a:p>
                      <a:pPr algn="ctr"/>
                      <a:endParaRPr lang="id-ID" sz="2400" dirty="0"/>
                    </a:p>
                    <a:p>
                      <a:pPr algn="l"/>
                      <a:r>
                        <a:rPr lang="id-ID" sz="2400" baseline="0" dirty="0"/>
                        <a:t>  </a:t>
                      </a:r>
                      <a:r>
                        <a:rPr lang="id-ID" sz="240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d-ID" sz="2400" dirty="0"/>
                    </a:p>
                    <a:p>
                      <a:pPr algn="ctr"/>
                      <a:r>
                        <a:rPr lang="id-ID" sz="2400" dirty="0"/>
                        <a:t>(X²)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d-ID" sz="2400" dirty="0"/>
                    </a:p>
                    <a:p>
                      <a:pPr algn="ctr"/>
                      <a:r>
                        <a:rPr lang="id-ID" sz="2400" dirty="0"/>
                        <a:t>(MS)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744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/>
                        <a:t>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5934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476673"/>
            <a:ext cx="8496944" cy="1728191"/>
          </a:xfrm>
        </p:spPr>
        <p:txBody>
          <a:bodyPr>
            <a:normAutofit fontScale="90000"/>
          </a:bodyPr>
          <a:lstStyle/>
          <a:p>
            <a:pPr algn="just"/>
            <a:r>
              <a:rPr lang="id-ID" dirty="0"/>
              <a:t>Faktor2 yang mempengaruhi pemilihan cara pembuatan Forecast Penjualan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564904"/>
            <a:ext cx="8136904" cy="3672408"/>
          </a:xfrm>
        </p:spPr>
        <p:txBody>
          <a:bodyPr/>
          <a:lstStyle/>
          <a:p>
            <a:pPr marL="457200" indent="-457200" algn="just">
              <a:buFontTx/>
              <a:buChar char="-"/>
            </a:pPr>
            <a:r>
              <a:rPr lang="id-ID" dirty="0">
                <a:solidFill>
                  <a:schemeClr val="tx1"/>
                </a:solidFill>
              </a:rPr>
              <a:t>Sifat Produk yang kita jual</a:t>
            </a:r>
          </a:p>
          <a:p>
            <a:pPr marL="457200" indent="-457200" algn="just">
              <a:buFontTx/>
              <a:buChar char="-"/>
            </a:pPr>
            <a:r>
              <a:rPr lang="id-ID" dirty="0">
                <a:solidFill>
                  <a:schemeClr val="tx1"/>
                </a:solidFill>
              </a:rPr>
              <a:t>Metode distribusi yang dipakai (langsung tidak langsung)</a:t>
            </a:r>
          </a:p>
          <a:p>
            <a:pPr marL="457200" indent="-457200" algn="just">
              <a:buFontTx/>
              <a:buChar char="-"/>
            </a:pPr>
            <a:r>
              <a:rPr lang="id-ID" dirty="0">
                <a:solidFill>
                  <a:schemeClr val="tx1"/>
                </a:solidFill>
              </a:rPr>
              <a:t>Besarnya perusahan (luas usaha)</a:t>
            </a:r>
          </a:p>
          <a:p>
            <a:pPr marL="457200" indent="-457200" algn="just">
              <a:buFontTx/>
              <a:buChar char="-"/>
            </a:pPr>
            <a:r>
              <a:rPr lang="id-ID" dirty="0">
                <a:solidFill>
                  <a:schemeClr val="tx1"/>
                </a:solidFill>
              </a:rPr>
              <a:t>Tingkat persaingan yang dihadapi</a:t>
            </a:r>
          </a:p>
          <a:p>
            <a:pPr marL="457200" indent="-457200" algn="just">
              <a:buFontTx/>
              <a:buChar char="-"/>
            </a:pPr>
            <a:r>
              <a:rPr lang="id-ID" dirty="0">
                <a:solidFill>
                  <a:schemeClr val="tx1"/>
                </a:solidFill>
              </a:rPr>
              <a:t>Data historis yang tersedia </a:t>
            </a:r>
          </a:p>
        </p:txBody>
      </p:sp>
    </p:spTree>
    <p:extLst>
      <p:ext uri="{BB962C8B-B14F-4D97-AF65-F5344CB8AC3E}">
        <p14:creationId xmlns:p14="http://schemas.microsoft.com/office/powerpoint/2010/main" val="1867435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8208912" cy="2016224"/>
          </a:xfrm>
        </p:spPr>
        <p:txBody>
          <a:bodyPr>
            <a:normAutofit fontScale="90000"/>
          </a:bodyPr>
          <a:lstStyle/>
          <a:p>
            <a:pPr algn="just"/>
            <a:r>
              <a:rPr lang="id-ID" dirty="0"/>
              <a:t>Forecast Penjualan mempengaruhi, menentukan keputusan dan kebijakan yang diambil 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2708920"/>
            <a:ext cx="8280920" cy="3600400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buFontTx/>
              <a:buChar char="-"/>
            </a:pPr>
            <a:r>
              <a:rPr lang="id-ID" dirty="0">
                <a:solidFill>
                  <a:schemeClr val="tx1"/>
                </a:solidFill>
              </a:rPr>
              <a:t>Kebijaksanaan dalam perencanaan produksi</a:t>
            </a:r>
          </a:p>
          <a:p>
            <a:pPr marL="457200" indent="-457200" algn="just">
              <a:buFontTx/>
              <a:buChar char="-"/>
            </a:pPr>
            <a:r>
              <a:rPr lang="id-ID" dirty="0">
                <a:solidFill>
                  <a:schemeClr val="tx1"/>
                </a:solidFill>
              </a:rPr>
              <a:t>Kebijaksanaan persediaan barang jadi</a:t>
            </a:r>
          </a:p>
          <a:p>
            <a:pPr marL="457200" indent="-457200" algn="just">
              <a:buFontTx/>
              <a:buChar char="-"/>
            </a:pPr>
            <a:r>
              <a:rPr lang="id-ID" dirty="0">
                <a:solidFill>
                  <a:schemeClr val="tx1"/>
                </a:solidFill>
              </a:rPr>
              <a:t>Kebijaksaan penggunaan mesin-mesin</a:t>
            </a:r>
          </a:p>
          <a:p>
            <a:pPr marL="457200" indent="-457200" algn="just">
              <a:buFontTx/>
              <a:buChar char="-"/>
            </a:pPr>
            <a:r>
              <a:rPr lang="id-ID" dirty="0">
                <a:solidFill>
                  <a:schemeClr val="tx1"/>
                </a:solidFill>
              </a:rPr>
              <a:t>Kebijaksanaan investasi dalam aktiva tetap</a:t>
            </a:r>
          </a:p>
          <a:p>
            <a:pPr marL="457200" indent="-457200" algn="just">
              <a:buFontTx/>
              <a:buChar char="-"/>
            </a:pPr>
            <a:r>
              <a:rPr lang="id-ID" dirty="0">
                <a:solidFill>
                  <a:schemeClr val="tx1"/>
                </a:solidFill>
              </a:rPr>
              <a:t>Rencana pembelian bahan mentah dan pembantu</a:t>
            </a:r>
          </a:p>
          <a:p>
            <a:pPr marL="457200" indent="-457200" algn="just">
              <a:buFontTx/>
              <a:buChar char="-"/>
            </a:pPr>
            <a:r>
              <a:rPr lang="id-ID" dirty="0">
                <a:solidFill>
                  <a:schemeClr val="tx1"/>
                </a:solidFill>
              </a:rPr>
              <a:t>Rencana aliran kas.</a:t>
            </a:r>
          </a:p>
        </p:txBody>
      </p:sp>
    </p:spTree>
    <p:extLst>
      <p:ext uri="{BB962C8B-B14F-4D97-AF65-F5344CB8AC3E}">
        <p14:creationId xmlns:p14="http://schemas.microsoft.com/office/powerpoint/2010/main" val="1424813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764704"/>
            <a:ext cx="7416824" cy="1080120"/>
          </a:xfrm>
        </p:spPr>
        <p:txBody>
          <a:bodyPr>
            <a:noAutofit/>
          </a:bodyPr>
          <a:lstStyle/>
          <a:p>
            <a:pPr algn="l"/>
            <a:r>
              <a:rPr lang="id-ID" sz="3600" dirty="0"/>
              <a:t>TEKNIK-TEKNIK DALAM FORECAST PENJUALAN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2132856"/>
            <a:ext cx="8064896" cy="4320480"/>
          </a:xfrm>
        </p:spPr>
        <p:txBody>
          <a:bodyPr>
            <a:normAutofit/>
          </a:bodyPr>
          <a:lstStyle/>
          <a:p>
            <a:pPr marL="571500" indent="-571500" algn="just">
              <a:buAutoNum type="romanUcPeriod"/>
            </a:pPr>
            <a:r>
              <a:rPr lang="id-ID" dirty="0">
                <a:solidFill>
                  <a:schemeClr val="tx1"/>
                </a:solidFill>
              </a:rPr>
              <a:t>Forecast Berdasarkan Pendapat (Judgment Method)</a:t>
            </a:r>
          </a:p>
          <a:p>
            <a:pPr algn="just"/>
            <a:r>
              <a:rPr lang="id-ID" sz="2800" dirty="0">
                <a:solidFill>
                  <a:schemeClr val="tx1"/>
                </a:solidFill>
              </a:rPr>
              <a:t>       a. Pendapat salesman</a:t>
            </a:r>
          </a:p>
          <a:p>
            <a:pPr algn="just"/>
            <a:r>
              <a:rPr lang="id-ID" sz="2800" dirty="0">
                <a:solidFill>
                  <a:schemeClr val="tx1"/>
                </a:solidFill>
              </a:rPr>
              <a:t>       b. Pendapat sales manajer</a:t>
            </a:r>
          </a:p>
          <a:p>
            <a:pPr algn="just"/>
            <a:r>
              <a:rPr lang="id-ID" sz="2800" dirty="0">
                <a:solidFill>
                  <a:schemeClr val="tx1"/>
                </a:solidFill>
              </a:rPr>
              <a:t>       c. Pendapat para ahli</a:t>
            </a:r>
          </a:p>
          <a:p>
            <a:pPr algn="just"/>
            <a:r>
              <a:rPr lang="id-ID" sz="2800" dirty="0">
                <a:solidFill>
                  <a:schemeClr val="tx1"/>
                </a:solidFill>
              </a:rPr>
              <a:t>       d. Survey konsumen</a:t>
            </a:r>
          </a:p>
        </p:txBody>
      </p:sp>
    </p:spTree>
    <p:extLst>
      <p:ext uri="{BB962C8B-B14F-4D97-AF65-F5344CB8AC3E}">
        <p14:creationId xmlns:p14="http://schemas.microsoft.com/office/powerpoint/2010/main" val="179050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548681"/>
            <a:ext cx="8352928" cy="144015"/>
          </a:xfrm>
        </p:spPr>
        <p:txBody>
          <a:bodyPr>
            <a:noAutofit/>
          </a:bodyPr>
          <a:lstStyle/>
          <a:p>
            <a:pPr algn="l"/>
            <a:endParaRPr lang="id-ID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980728"/>
            <a:ext cx="8064896" cy="5472608"/>
          </a:xfrm>
        </p:spPr>
        <p:txBody>
          <a:bodyPr>
            <a:normAutofit/>
          </a:bodyPr>
          <a:lstStyle/>
          <a:p>
            <a:pPr algn="just"/>
            <a:r>
              <a:rPr lang="id-ID" dirty="0">
                <a:solidFill>
                  <a:schemeClr val="tx1"/>
                </a:solidFill>
              </a:rPr>
              <a:t>II. Forecast Berdasarkan Perhitungan Statistik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     (unsur subyektivitas dihilangkan)</a:t>
            </a:r>
          </a:p>
          <a:p>
            <a:pPr algn="just"/>
            <a:endParaRPr lang="id-ID" sz="1400" dirty="0">
              <a:solidFill>
                <a:schemeClr val="tx1"/>
              </a:solidFill>
            </a:endParaRPr>
          </a:p>
          <a:p>
            <a:pPr algn="just"/>
            <a:r>
              <a:rPr lang="id-ID" sz="2800" dirty="0">
                <a:solidFill>
                  <a:schemeClr val="tx1"/>
                </a:solidFill>
              </a:rPr>
              <a:t>     </a:t>
            </a:r>
            <a:r>
              <a:rPr lang="id-ID" sz="2800" b="1" dirty="0">
                <a:solidFill>
                  <a:schemeClr val="tx1"/>
                </a:solidFill>
              </a:rPr>
              <a:t>- ANALISA TREND</a:t>
            </a:r>
          </a:p>
          <a:p>
            <a:pPr algn="just"/>
            <a:r>
              <a:rPr lang="id-ID" sz="2800" dirty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id-ID" sz="2800" dirty="0">
                <a:solidFill>
                  <a:schemeClr val="tx1"/>
                </a:solidFill>
              </a:rPr>
              <a:t>        Trend adalah gerakan yang berjangka panjang</a:t>
            </a:r>
          </a:p>
          <a:p>
            <a:pPr algn="just"/>
            <a:r>
              <a:rPr lang="id-ID" sz="2800" dirty="0">
                <a:solidFill>
                  <a:schemeClr val="tx1"/>
                </a:solidFill>
              </a:rPr>
              <a:t>        seperti  ombak yang cenderung menuju ke satu</a:t>
            </a:r>
          </a:p>
          <a:p>
            <a:pPr algn="just"/>
            <a:r>
              <a:rPr lang="id-ID" sz="2800" dirty="0">
                <a:solidFill>
                  <a:schemeClr val="tx1"/>
                </a:solidFill>
              </a:rPr>
              <a:t>        arah menaik dan menurun</a:t>
            </a:r>
          </a:p>
          <a:p>
            <a:pPr algn="just"/>
            <a:endParaRPr lang="id-ID" sz="2800" dirty="0"/>
          </a:p>
          <a:p>
            <a:pPr algn="just"/>
            <a:r>
              <a:rPr lang="id-ID" sz="2800" dirty="0"/>
              <a:t>         </a:t>
            </a:r>
          </a:p>
          <a:p>
            <a:pPr marL="514350" indent="-514350" algn="just">
              <a:buAutoNum type="arabicPeriod"/>
            </a:pP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1152842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548681"/>
            <a:ext cx="8352928" cy="936103"/>
          </a:xfrm>
        </p:spPr>
        <p:txBody>
          <a:bodyPr>
            <a:noAutofit/>
          </a:bodyPr>
          <a:lstStyle/>
          <a:p>
            <a:pPr algn="l"/>
            <a:r>
              <a:rPr lang="id-ID" sz="3600" dirty="0"/>
              <a:t>Penerapan Garis Trend  dapat dilakukan dengan cara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988840"/>
            <a:ext cx="8064896" cy="4464496"/>
          </a:xfrm>
        </p:spPr>
        <p:txBody>
          <a:bodyPr>
            <a:normAutofit/>
          </a:bodyPr>
          <a:lstStyle/>
          <a:p>
            <a:pPr marL="514350" indent="-514350" algn="just">
              <a:buAutoNum type="arabicPeriod"/>
            </a:pPr>
            <a:r>
              <a:rPr lang="id-ID" dirty="0">
                <a:solidFill>
                  <a:schemeClr val="tx1"/>
                </a:solidFill>
              </a:rPr>
              <a:t>Penerapan Garis Trend Secara Bebas. </a:t>
            </a:r>
          </a:p>
          <a:p>
            <a:pPr marL="514350" indent="-514350" algn="just">
              <a:buAutoNum type="arabicPeriod"/>
            </a:pPr>
            <a:r>
              <a:rPr lang="id-ID" dirty="0">
                <a:solidFill>
                  <a:schemeClr val="tx1"/>
                </a:solidFill>
              </a:rPr>
              <a:t>Penerapan Garis Trend dengan Setengah Rata-rata</a:t>
            </a:r>
          </a:p>
          <a:p>
            <a:pPr marL="514350" indent="-514350" algn="just">
              <a:buAutoNum type="arabicPeriod"/>
            </a:pPr>
            <a:r>
              <a:rPr lang="id-ID" dirty="0">
                <a:solidFill>
                  <a:schemeClr val="tx1"/>
                </a:solidFill>
              </a:rPr>
              <a:t>Penerapan Garis Trend Secara Matematis terdiri dari :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      a. Metode Moment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      b. Metode Least Square</a:t>
            </a:r>
          </a:p>
        </p:txBody>
      </p:sp>
    </p:spTree>
    <p:extLst>
      <p:ext uri="{BB962C8B-B14F-4D97-AF65-F5344CB8AC3E}">
        <p14:creationId xmlns:p14="http://schemas.microsoft.com/office/powerpoint/2010/main" val="3914083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640960" cy="1656183"/>
          </a:xfrm>
        </p:spPr>
        <p:txBody>
          <a:bodyPr>
            <a:noAutofit/>
          </a:bodyPr>
          <a:lstStyle/>
          <a:p>
            <a:pPr algn="l"/>
            <a:r>
              <a:rPr lang="id-ID" sz="3600" b="1" dirty="0"/>
              <a:t>- ANALISA KORELASI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700808"/>
            <a:ext cx="8352928" cy="4752528"/>
          </a:xfrm>
        </p:spPr>
        <p:txBody>
          <a:bodyPr>
            <a:normAutofit/>
          </a:bodyPr>
          <a:lstStyle/>
          <a:p>
            <a:pPr algn="just"/>
            <a:r>
              <a:rPr lang="id-ID" sz="2800" b="1" dirty="0">
                <a:solidFill>
                  <a:schemeClr val="tx1"/>
                </a:solidFill>
              </a:rPr>
              <a:t>Analisa Korelasi dipakai untuk menggali hubungan sebab akibat antara beberapa variabel.</a:t>
            </a:r>
            <a:r>
              <a:rPr lang="id-ID" sz="2800" dirty="0">
                <a:solidFill>
                  <a:schemeClr val="tx1"/>
                </a:solidFill>
              </a:rPr>
              <a:t> Perubahan tingkat penjualan yang akan terjadi bukan hanya ditentukan oleh pola penjualan tetapi juga ditentukan oleh faktor lain, contohnya :</a:t>
            </a:r>
          </a:p>
          <a:p>
            <a:pPr algn="just"/>
            <a:r>
              <a:rPr lang="id-ID" sz="2800" dirty="0">
                <a:solidFill>
                  <a:schemeClr val="tx1"/>
                </a:solidFill>
              </a:rPr>
              <a:t>    - Permintaan beras ditentukan oleh faktor jumlah</a:t>
            </a:r>
          </a:p>
          <a:p>
            <a:pPr algn="just"/>
            <a:r>
              <a:rPr lang="id-ID" sz="2800" dirty="0">
                <a:solidFill>
                  <a:schemeClr val="tx1"/>
                </a:solidFill>
              </a:rPr>
              <a:t>      penduk dan pendapatan per kapita. </a:t>
            </a:r>
          </a:p>
          <a:p>
            <a:pPr algn="just"/>
            <a:r>
              <a:rPr lang="id-ID" sz="2800" dirty="0">
                <a:solidFill>
                  <a:schemeClr val="tx1"/>
                </a:solidFill>
              </a:rPr>
              <a:t>    - Permintaan susu ditentiukan oleh faktor jumlah</a:t>
            </a:r>
          </a:p>
          <a:p>
            <a:pPr algn="just"/>
            <a:r>
              <a:rPr lang="id-ID" sz="2800" dirty="0">
                <a:solidFill>
                  <a:schemeClr val="tx1"/>
                </a:solidFill>
              </a:rPr>
              <a:t>      penduduk, tingkat kelahiran, dll. </a:t>
            </a:r>
          </a:p>
        </p:txBody>
      </p:sp>
    </p:spTree>
    <p:extLst>
      <p:ext uri="{BB962C8B-B14F-4D97-AF65-F5344CB8AC3E}">
        <p14:creationId xmlns:p14="http://schemas.microsoft.com/office/powerpoint/2010/main" val="168657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548681"/>
            <a:ext cx="8640960" cy="1728191"/>
          </a:xfrm>
        </p:spPr>
        <p:txBody>
          <a:bodyPr>
            <a:noAutofit/>
          </a:bodyPr>
          <a:lstStyle/>
          <a:p>
            <a:pPr algn="l"/>
            <a:r>
              <a:rPr lang="id-ID" sz="3600" dirty="0"/>
              <a:t>III. Forecast dengan Metode Khusus 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2276872"/>
            <a:ext cx="7704856" cy="2448272"/>
          </a:xfrm>
        </p:spPr>
        <p:txBody>
          <a:bodyPr>
            <a:normAutofit/>
          </a:bodyPr>
          <a:lstStyle/>
          <a:p>
            <a:pPr marL="514350" indent="-514350" algn="just">
              <a:buAutoNum type="arabicPeriod"/>
            </a:pPr>
            <a:r>
              <a:rPr lang="id-ID" sz="2800" b="1" dirty="0">
                <a:solidFill>
                  <a:schemeClr val="tx1"/>
                </a:solidFill>
              </a:rPr>
              <a:t>Analisa Industri</a:t>
            </a:r>
          </a:p>
          <a:p>
            <a:pPr marL="514350" indent="-514350" algn="just">
              <a:buAutoNum type="arabicPeriod"/>
            </a:pPr>
            <a:r>
              <a:rPr lang="id-ID" sz="2800" b="1" dirty="0">
                <a:solidFill>
                  <a:schemeClr val="tx1"/>
                </a:solidFill>
              </a:rPr>
              <a:t>Analisa Product Line</a:t>
            </a:r>
          </a:p>
          <a:p>
            <a:pPr marL="514350" indent="-514350" algn="just">
              <a:buAutoNum type="arabicPeriod"/>
            </a:pPr>
            <a:r>
              <a:rPr lang="id-ID" sz="2800" b="1" dirty="0">
                <a:solidFill>
                  <a:schemeClr val="tx1"/>
                </a:solidFill>
              </a:rPr>
              <a:t>Analisa Penggunaan Akhira</a:t>
            </a:r>
            <a:r>
              <a:rPr lang="id-ID" sz="2800" dirty="0">
                <a:solidFill>
                  <a:schemeClr val="tx1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440890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1366</TotalTime>
  <Words>1441</Words>
  <Application>Microsoft Office PowerPoint</Application>
  <PresentationFormat>On-screen Show (4:3)</PresentationFormat>
  <Paragraphs>477</Paragraphs>
  <Slides>26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Calibri</vt:lpstr>
      <vt:lpstr>Office Theme</vt:lpstr>
      <vt:lpstr>TEKNIK FORECASTING DAN ANGGARAN PENJUALAN</vt:lpstr>
      <vt:lpstr>FORECAST PENJUALAN</vt:lpstr>
      <vt:lpstr>Faktor2 yang mempengaruhi pemilihan cara pembuatan Forecast Penjualan</vt:lpstr>
      <vt:lpstr>Forecast Penjualan mempengaruhi, menentukan keputusan dan kebijakan yang diambil :</vt:lpstr>
      <vt:lpstr>TEKNIK-TEKNIK DALAM FORECAST PENJUALAN</vt:lpstr>
      <vt:lpstr>PowerPoint Presentation</vt:lpstr>
      <vt:lpstr>Penerapan Garis Trend  dapat dilakukan dengan cara</vt:lpstr>
      <vt:lpstr>- ANALISA KORELASI</vt:lpstr>
      <vt:lpstr>III. Forecast dengan Metode Khusus :</vt:lpstr>
      <vt:lpstr>Penerapan Garis Trend Secara Bebas:</vt:lpstr>
      <vt:lpstr>PowerPoint Presentation</vt:lpstr>
      <vt:lpstr>Penerapan Garis Trend dengan Metode Setengah Rata-rata</vt:lpstr>
      <vt:lpstr>Data Penjualan tahun  T1 – T8 sbb. :</vt:lpstr>
      <vt:lpstr>Penerapan Garis Trend dengan Metode Setengah Rata-rata:</vt:lpstr>
      <vt:lpstr>PowerPoint Presentation</vt:lpstr>
      <vt:lpstr>Penerapan Garis Trend Secara Matematis</vt:lpstr>
      <vt:lpstr> Metode Moment :</vt:lpstr>
      <vt:lpstr>2. Metode Least Square</vt:lpstr>
      <vt:lpstr> Metode Least Square :</vt:lpstr>
      <vt:lpstr>Formula Regresi dan Analisa Korelasi </vt:lpstr>
      <vt:lpstr>PowerPoint Presentation</vt:lpstr>
      <vt:lpstr> Metode Formula Regresi dan Korelasi</vt:lpstr>
      <vt:lpstr>Metode Khusus </vt:lpstr>
      <vt:lpstr>PowerPoint Presentation</vt:lpstr>
      <vt:lpstr> Metode Khusus – Analisa  Industri :</vt:lpstr>
      <vt:lpstr>Jawaban : dengan Metode Least Square :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ANGGARAN TENAGA KERJA LANGSUNG</dc:title>
  <dc:creator>TOSHIBA</dc:creator>
  <cp:lastModifiedBy>Mer Wanialisa</cp:lastModifiedBy>
  <cp:revision>142</cp:revision>
  <dcterms:created xsi:type="dcterms:W3CDTF">2014-04-07T22:18:56Z</dcterms:created>
  <dcterms:modified xsi:type="dcterms:W3CDTF">2022-01-25T04:29:46Z</dcterms:modified>
</cp:coreProperties>
</file>